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notesMasterIdLst>
    <p:notesMasterId r:id="rId30"/>
  </p:notesMasterIdLst>
  <p:sldIdLst>
    <p:sldId id="257" r:id="rId3"/>
    <p:sldId id="262" r:id="rId4"/>
    <p:sldId id="344" r:id="rId5"/>
    <p:sldId id="309" r:id="rId6"/>
    <p:sldId id="308" r:id="rId7"/>
    <p:sldId id="324" r:id="rId8"/>
    <p:sldId id="292" r:id="rId9"/>
    <p:sldId id="332" r:id="rId10"/>
    <p:sldId id="306" r:id="rId11"/>
    <p:sldId id="311" r:id="rId12"/>
    <p:sldId id="333" r:id="rId13"/>
    <p:sldId id="316" r:id="rId14"/>
    <p:sldId id="325" r:id="rId15"/>
    <p:sldId id="321" r:id="rId16"/>
    <p:sldId id="322" r:id="rId17"/>
    <p:sldId id="317" r:id="rId18"/>
    <p:sldId id="312" r:id="rId19"/>
    <p:sldId id="320" r:id="rId20"/>
    <p:sldId id="313" r:id="rId21"/>
    <p:sldId id="323" r:id="rId22"/>
    <p:sldId id="314" r:id="rId23"/>
    <p:sldId id="327" r:id="rId24"/>
    <p:sldId id="330" r:id="rId25"/>
    <p:sldId id="329" r:id="rId26"/>
    <p:sldId id="331" r:id="rId27"/>
    <p:sldId id="301" r:id="rId28"/>
    <p:sldId id="302" r:id="rId2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1B602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6"/>
    <p:restoredTop sz="82041"/>
  </p:normalViewPr>
  <p:slideViewPr>
    <p:cSldViewPr snapToGrid="0" snapToObjects="1">
      <p:cViewPr varScale="1">
        <p:scale>
          <a:sx n="104" d="100"/>
          <a:sy n="104" d="100"/>
        </p:scale>
        <p:origin x="536" y="192"/>
      </p:cViewPr>
      <p:guideLst/>
    </p:cSldViewPr>
  </p:slideViewPr>
  <p:outlineViewPr>
    <p:cViewPr>
      <p:scale>
        <a:sx n="33" d="100"/>
        <a:sy n="33" d="100"/>
      </p:scale>
      <p:origin x="0" y="-118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C09B6-5C11-B04F-8FFD-73F3FEC6D0A9}" type="doc">
      <dgm:prSet loTypeId="urn:microsoft.com/office/officeart/2005/8/layout/vProcess5" loCatId="process" qsTypeId="urn:microsoft.com/office/officeart/2005/8/quickstyle/3D2" qsCatId="3D" csTypeId="urn:microsoft.com/office/officeart/2005/8/colors/accent5_3" csCatId="accent5" phldr="1"/>
      <dgm:spPr/>
      <dgm:t>
        <a:bodyPr/>
        <a:lstStyle/>
        <a:p>
          <a:endParaRPr lang="es-ES_tradnl"/>
        </a:p>
      </dgm:t>
    </dgm:pt>
    <dgm:pt modelId="{8742ADA5-C96F-974E-A06D-35BCCF6D3070}">
      <dgm:prSet/>
      <dgm:spPr/>
      <dgm:t>
        <a:bodyPr/>
        <a:lstStyle/>
        <a:p>
          <a:pPr rtl="0"/>
          <a:r>
            <a:rPr lang="it-IT" dirty="0"/>
            <a:t>1. 035 </a:t>
          </a:r>
          <a:r>
            <a:rPr lang="it-IT" dirty="0" err="1"/>
            <a:t>Gatrectomías</a:t>
          </a:r>
          <a:r>
            <a:rPr lang="it-IT" dirty="0"/>
            <a:t> </a:t>
          </a:r>
          <a:r>
            <a:rPr lang="it-IT" dirty="0" err="1"/>
            <a:t>totales</a:t>
          </a:r>
          <a:r>
            <a:rPr lang="it-IT" dirty="0"/>
            <a:t> </a:t>
          </a:r>
          <a:r>
            <a:rPr lang="it-IT" dirty="0" err="1"/>
            <a:t>anuales</a:t>
          </a:r>
          <a:r>
            <a:rPr lang="it-IT" dirty="0"/>
            <a:t> en Chile</a:t>
          </a:r>
          <a:r>
            <a:rPr lang="it-IT" baseline="30000" dirty="0"/>
            <a:t>1</a:t>
          </a:r>
          <a:r>
            <a:rPr lang="it-IT" dirty="0"/>
            <a:t> </a:t>
          </a:r>
          <a:endParaRPr lang="is-IS" dirty="0"/>
        </a:p>
      </dgm:t>
    </dgm:pt>
    <dgm:pt modelId="{AE36EC3B-A4F9-064F-9D66-0F41FCB47382}" type="parTrans" cxnId="{A6BCA200-4A67-504A-B26D-8B881F58EFBB}">
      <dgm:prSet/>
      <dgm:spPr/>
      <dgm:t>
        <a:bodyPr/>
        <a:lstStyle/>
        <a:p>
          <a:endParaRPr lang="es-ES_tradnl"/>
        </a:p>
      </dgm:t>
    </dgm:pt>
    <dgm:pt modelId="{D89F806A-E5CA-1748-88C0-C595EAC943AE}" type="sibTrans" cxnId="{A6BCA200-4A67-504A-B26D-8B881F58EFBB}">
      <dgm:prSet/>
      <dgm:spPr/>
      <dgm:t>
        <a:bodyPr/>
        <a:lstStyle/>
        <a:p>
          <a:endParaRPr lang="es-ES_tradnl"/>
        </a:p>
      </dgm:t>
    </dgm:pt>
    <dgm:pt modelId="{088B4189-6C96-7946-8359-68E295BD5F22}">
      <dgm:prSet/>
      <dgm:spPr/>
      <dgm:t>
        <a:bodyPr/>
        <a:lstStyle/>
        <a:p>
          <a:pPr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dirty="0"/>
            <a:t>83 chilenos con FEYA</a:t>
          </a:r>
        </a:p>
      </dgm:t>
    </dgm:pt>
    <dgm:pt modelId="{A26045B5-5AED-B347-A7E0-8226578CFEA9}" type="parTrans" cxnId="{682F0944-790F-4942-BC54-3A77A90CDAA4}">
      <dgm:prSet/>
      <dgm:spPr/>
      <dgm:t>
        <a:bodyPr/>
        <a:lstStyle/>
        <a:p>
          <a:endParaRPr lang="es-ES_tradnl"/>
        </a:p>
      </dgm:t>
    </dgm:pt>
    <dgm:pt modelId="{C4C44EF9-B07D-F343-BD21-88F0D680D461}" type="sibTrans" cxnId="{682F0944-790F-4942-BC54-3A77A90CDAA4}">
      <dgm:prSet/>
      <dgm:spPr/>
      <dgm:t>
        <a:bodyPr/>
        <a:lstStyle/>
        <a:p>
          <a:endParaRPr lang="es-ES_tradnl"/>
        </a:p>
      </dgm:t>
    </dgm:pt>
    <dgm:pt modelId="{2F5C347F-8964-304E-81EF-200DC107BC5F}">
      <dgm:prSet custT="1"/>
      <dgm:spPr/>
      <dgm:t>
        <a:bodyPr/>
        <a:lstStyle/>
        <a:p>
          <a:pPr rtl="0"/>
          <a:r>
            <a:rPr lang="es-CL" sz="3300" b="1" dirty="0">
              <a:solidFill>
                <a:schemeClr val="accent2">
                  <a:lumMod val="75000"/>
                </a:schemeClr>
              </a:solidFill>
            </a:rPr>
            <a:t>18 chilenos mueren anualmente por FEYA </a:t>
          </a:r>
        </a:p>
      </dgm:t>
    </dgm:pt>
    <dgm:pt modelId="{57B295B9-06AA-DF4B-8BB3-70B13EB2A18F}" type="parTrans" cxnId="{1A68F365-52EB-9649-B607-D9DE8E2263A4}">
      <dgm:prSet/>
      <dgm:spPr/>
      <dgm:t>
        <a:bodyPr/>
        <a:lstStyle/>
        <a:p>
          <a:endParaRPr lang="es-ES_tradnl"/>
        </a:p>
      </dgm:t>
    </dgm:pt>
    <dgm:pt modelId="{9F775E94-57A8-FC46-8B08-02D170FD3BFF}" type="sibTrans" cxnId="{1A68F365-52EB-9649-B607-D9DE8E2263A4}">
      <dgm:prSet/>
      <dgm:spPr/>
      <dgm:t>
        <a:bodyPr/>
        <a:lstStyle/>
        <a:p>
          <a:endParaRPr lang="es-ES_tradnl"/>
        </a:p>
      </dgm:t>
    </dgm:pt>
    <dgm:pt modelId="{DDA3FB1D-B1C1-3045-816D-D88316090A9B}">
      <dgm:prSet/>
      <dgm:spPr/>
      <dgm:t>
        <a:bodyPr/>
        <a:lstStyle/>
        <a:p>
          <a:pPr rtl="0"/>
          <a:r>
            <a:rPr lang="it-IT" dirty="0"/>
            <a:t> 8</a:t>
          </a:r>
          <a:r>
            <a:rPr lang="es-CL" dirty="0"/>
            <a:t>% </a:t>
          </a:r>
          <a:r>
            <a:rPr lang="es-CL" dirty="0">
              <a:sym typeface="Wingdings"/>
            </a:rPr>
            <a:t></a:t>
          </a:r>
          <a:r>
            <a:rPr lang="es-CL" dirty="0"/>
            <a:t> Filtración de Esofagoyeyuno anastomosis (FEYA)</a:t>
          </a:r>
          <a:r>
            <a:rPr lang="es-CL" baseline="30000" dirty="0"/>
            <a:t>2</a:t>
          </a:r>
          <a:endParaRPr lang="is-IS" baseline="30000" dirty="0"/>
        </a:p>
      </dgm:t>
    </dgm:pt>
    <dgm:pt modelId="{3756D7B7-EB0B-EC4D-BFAD-758F91A14DB4}" type="parTrans" cxnId="{7ED7F63C-9E0B-5E46-BB61-247AA6B71F2A}">
      <dgm:prSet/>
      <dgm:spPr/>
      <dgm:t>
        <a:bodyPr/>
        <a:lstStyle/>
        <a:p>
          <a:endParaRPr lang="es-ES_tradnl"/>
        </a:p>
      </dgm:t>
    </dgm:pt>
    <dgm:pt modelId="{59E9C8A4-73C0-3849-BFC5-D573AF52C85E}" type="sibTrans" cxnId="{7ED7F63C-9E0B-5E46-BB61-247AA6B71F2A}">
      <dgm:prSet/>
      <dgm:spPr/>
      <dgm:t>
        <a:bodyPr/>
        <a:lstStyle/>
        <a:p>
          <a:endParaRPr lang="es-ES_tradnl"/>
        </a:p>
      </dgm:t>
    </dgm:pt>
    <dgm:pt modelId="{2700668E-37C1-B146-84C9-4ED791F9769F}">
      <dgm:prSet/>
      <dgm:spPr/>
      <dgm:t>
        <a:bodyPr/>
        <a:lstStyle/>
        <a:p>
          <a:pPr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dirty="0"/>
            <a:t>21,4% mortalidad</a:t>
          </a:r>
          <a:r>
            <a:rPr lang="es-CL" baseline="30000" dirty="0"/>
            <a:t>3</a:t>
          </a:r>
        </a:p>
      </dgm:t>
    </dgm:pt>
    <dgm:pt modelId="{578947B1-B483-3749-A3B2-19D3FEB02254}" type="parTrans" cxnId="{F1017544-2223-F946-8138-5FD117FB05BD}">
      <dgm:prSet/>
      <dgm:spPr/>
      <dgm:t>
        <a:bodyPr/>
        <a:lstStyle/>
        <a:p>
          <a:endParaRPr lang="es-ES_tradnl"/>
        </a:p>
      </dgm:t>
    </dgm:pt>
    <dgm:pt modelId="{F29D1996-E24B-3F48-B8C7-19846A0DE0BB}" type="sibTrans" cxnId="{F1017544-2223-F946-8138-5FD117FB05BD}">
      <dgm:prSet/>
      <dgm:spPr/>
      <dgm:t>
        <a:bodyPr/>
        <a:lstStyle/>
        <a:p>
          <a:endParaRPr lang="es-ES_tradnl"/>
        </a:p>
      </dgm:t>
    </dgm:pt>
    <dgm:pt modelId="{0F730CBB-27DB-8B4A-9EC5-13AEE1BB90D7}" type="pres">
      <dgm:prSet presAssocID="{635C09B6-5C11-B04F-8FFD-73F3FEC6D0A9}" presName="outerComposite" presStyleCnt="0">
        <dgm:presLayoutVars>
          <dgm:chMax val="5"/>
          <dgm:dir/>
          <dgm:resizeHandles val="exact"/>
        </dgm:presLayoutVars>
      </dgm:prSet>
      <dgm:spPr/>
    </dgm:pt>
    <dgm:pt modelId="{F79C17B3-41C6-DD44-8E89-F664E60E2A19}" type="pres">
      <dgm:prSet presAssocID="{635C09B6-5C11-B04F-8FFD-73F3FEC6D0A9}" presName="dummyMaxCanvas" presStyleCnt="0">
        <dgm:presLayoutVars/>
      </dgm:prSet>
      <dgm:spPr/>
    </dgm:pt>
    <dgm:pt modelId="{A414821C-8183-BE4C-A772-F237E9D8D47E}" type="pres">
      <dgm:prSet presAssocID="{635C09B6-5C11-B04F-8FFD-73F3FEC6D0A9}" presName="ThreeNodes_1" presStyleLbl="node1" presStyleIdx="0" presStyleCnt="3">
        <dgm:presLayoutVars>
          <dgm:bulletEnabled val="1"/>
        </dgm:presLayoutVars>
      </dgm:prSet>
      <dgm:spPr/>
    </dgm:pt>
    <dgm:pt modelId="{6D2CCECD-ACE0-134E-98F1-DFD195CAAC6C}" type="pres">
      <dgm:prSet presAssocID="{635C09B6-5C11-B04F-8FFD-73F3FEC6D0A9}" presName="ThreeNodes_2" presStyleLbl="node1" presStyleIdx="1" presStyleCnt="3">
        <dgm:presLayoutVars>
          <dgm:bulletEnabled val="1"/>
        </dgm:presLayoutVars>
      </dgm:prSet>
      <dgm:spPr/>
    </dgm:pt>
    <dgm:pt modelId="{6A0C7828-67C6-4048-B2D3-E764B3C645DF}" type="pres">
      <dgm:prSet presAssocID="{635C09B6-5C11-B04F-8FFD-73F3FEC6D0A9}" presName="ThreeNodes_3" presStyleLbl="node1" presStyleIdx="2" presStyleCnt="3">
        <dgm:presLayoutVars>
          <dgm:bulletEnabled val="1"/>
        </dgm:presLayoutVars>
      </dgm:prSet>
      <dgm:spPr/>
    </dgm:pt>
    <dgm:pt modelId="{DEA4C948-57B0-8542-8281-B103D7512C81}" type="pres">
      <dgm:prSet presAssocID="{635C09B6-5C11-B04F-8FFD-73F3FEC6D0A9}" presName="ThreeConn_1-2" presStyleLbl="fgAccFollowNode1" presStyleIdx="0" presStyleCnt="2">
        <dgm:presLayoutVars>
          <dgm:bulletEnabled val="1"/>
        </dgm:presLayoutVars>
      </dgm:prSet>
      <dgm:spPr/>
    </dgm:pt>
    <dgm:pt modelId="{47938DD7-ABEB-9F44-AB73-67EE1E3D2D22}" type="pres">
      <dgm:prSet presAssocID="{635C09B6-5C11-B04F-8FFD-73F3FEC6D0A9}" presName="ThreeConn_2-3" presStyleLbl="fgAccFollowNode1" presStyleIdx="1" presStyleCnt="2">
        <dgm:presLayoutVars>
          <dgm:bulletEnabled val="1"/>
        </dgm:presLayoutVars>
      </dgm:prSet>
      <dgm:spPr/>
    </dgm:pt>
    <dgm:pt modelId="{E163569A-972C-114A-8D95-16C11A0B4000}" type="pres">
      <dgm:prSet presAssocID="{635C09B6-5C11-B04F-8FFD-73F3FEC6D0A9}" presName="ThreeNodes_1_text" presStyleLbl="node1" presStyleIdx="2" presStyleCnt="3">
        <dgm:presLayoutVars>
          <dgm:bulletEnabled val="1"/>
        </dgm:presLayoutVars>
      </dgm:prSet>
      <dgm:spPr/>
    </dgm:pt>
    <dgm:pt modelId="{E0187401-69C2-B74F-81AE-BA50B765E156}" type="pres">
      <dgm:prSet presAssocID="{635C09B6-5C11-B04F-8FFD-73F3FEC6D0A9}" presName="ThreeNodes_2_text" presStyleLbl="node1" presStyleIdx="2" presStyleCnt="3">
        <dgm:presLayoutVars>
          <dgm:bulletEnabled val="1"/>
        </dgm:presLayoutVars>
      </dgm:prSet>
      <dgm:spPr/>
    </dgm:pt>
    <dgm:pt modelId="{813B1662-24F0-8440-A252-235AB78C770A}" type="pres">
      <dgm:prSet presAssocID="{635C09B6-5C11-B04F-8FFD-73F3FEC6D0A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6BCA200-4A67-504A-B26D-8B881F58EFBB}" srcId="{635C09B6-5C11-B04F-8FFD-73F3FEC6D0A9}" destId="{8742ADA5-C96F-974E-A06D-35BCCF6D3070}" srcOrd="0" destOrd="0" parTransId="{AE36EC3B-A4F9-064F-9D66-0F41FCB47382}" sibTransId="{D89F806A-E5CA-1748-88C0-C595EAC943AE}"/>
    <dgm:cxn modelId="{A0033B22-0AFA-0547-A5B6-A5B665F41F42}" type="presOf" srcId="{DDA3FB1D-B1C1-3045-816D-D88316090A9B}" destId="{A414821C-8183-BE4C-A772-F237E9D8D47E}" srcOrd="0" destOrd="1" presId="urn:microsoft.com/office/officeart/2005/8/layout/vProcess5"/>
    <dgm:cxn modelId="{CE68F024-D421-294A-8C38-53100A226A1C}" type="presOf" srcId="{2F5C347F-8964-304E-81EF-200DC107BC5F}" destId="{813B1662-24F0-8440-A252-235AB78C770A}" srcOrd="1" destOrd="0" presId="urn:microsoft.com/office/officeart/2005/8/layout/vProcess5"/>
    <dgm:cxn modelId="{7ED7F63C-9E0B-5E46-BB61-247AA6B71F2A}" srcId="{8742ADA5-C96F-974E-A06D-35BCCF6D3070}" destId="{DDA3FB1D-B1C1-3045-816D-D88316090A9B}" srcOrd="0" destOrd="0" parTransId="{3756D7B7-EB0B-EC4D-BFAD-758F91A14DB4}" sibTransId="{59E9C8A4-73C0-3849-BFC5-D573AF52C85E}"/>
    <dgm:cxn modelId="{4DAA0241-3431-DF49-BF2A-CEEC5A15F0D5}" type="presOf" srcId="{2700668E-37C1-B146-84C9-4ED791F9769F}" destId="{6D2CCECD-ACE0-134E-98F1-DFD195CAAC6C}" srcOrd="0" destOrd="1" presId="urn:microsoft.com/office/officeart/2005/8/layout/vProcess5"/>
    <dgm:cxn modelId="{682F0944-790F-4942-BC54-3A77A90CDAA4}" srcId="{635C09B6-5C11-B04F-8FFD-73F3FEC6D0A9}" destId="{088B4189-6C96-7946-8359-68E295BD5F22}" srcOrd="1" destOrd="0" parTransId="{A26045B5-5AED-B347-A7E0-8226578CFEA9}" sibTransId="{C4C44EF9-B07D-F343-BD21-88F0D680D461}"/>
    <dgm:cxn modelId="{F1017544-2223-F946-8138-5FD117FB05BD}" srcId="{088B4189-6C96-7946-8359-68E295BD5F22}" destId="{2700668E-37C1-B146-84C9-4ED791F9769F}" srcOrd="0" destOrd="0" parTransId="{578947B1-B483-3749-A3B2-19D3FEB02254}" sibTransId="{F29D1996-E24B-3F48-B8C7-19846A0DE0BB}"/>
    <dgm:cxn modelId="{305C1F4F-4FCF-E147-8FBE-8AB44F00228C}" type="presOf" srcId="{8742ADA5-C96F-974E-A06D-35BCCF6D3070}" destId="{E163569A-972C-114A-8D95-16C11A0B4000}" srcOrd="1" destOrd="0" presId="urn:microsoft.com/office/officeart/2005/8/layout/vProcess5"/>
    <dgm:cxn modelId="{4A157A5A-6CE5-5A42-9B8B-AFA8C8588C50}" type="presOf" srcId="{088B4189-6C96-7946-8359-68E295BD5F22}" destId="{6D2CCECD-ACE0-134E-98F1-DFD195CAAC6C}" srcOrd="0" destOrd="0" presId="urn:microsoft.com/office/officeart/2005/8/layout/vProcess5"/>
    <dgm:cxn modelId="{1A68F365-52EB-9649-B607-D9DE8E2263A4}" srcId="{635C09B6-5C11-B04F-8FFD-73F3FEC6D0A9}" destId="{2F5C347F-8964-304E-81EF-200DC107BC5F}" srcOrd="2" destOrd="0" parTransId="{57B295B9-06AA-DF4B-8BB3-70B13EB2A18F}" sibTransId="{9F775E94-57A8-FC46-8B08-02D170FD3BFF}"/>
    <dgm:cxn modelId="{C3903A8A-787F-874B-B791-4F15DC25310D}" type="presOf" srcId="{635C09B6-5C11-B04F-8FFD-73F3FEC6D0A9}" destId="{0F730CBB-27DB-8B4A-9EC5-13AEE1BB90D7}" srcOrd="0" destOrd="0" presId="urn:microsoft.com/office/officeart/2005/8/layout/vProcess5"/>
    <dgm:cxn modelId="{A3C4C18F-3F2E-1042-B5AC-48DEB8683D84}" type="presOf" srcId="{088B4189-6C96-7946-8359-68E295BD5F22}" destId="{E0187401-69C2-B74F-81AE-BA50B765E156}" srcOrd="1" destOrd="0" presId="urn:microsoft.com/office/officeart/2005/8/layout/vProcess5"/>
    <dgm:cxn modelId="{4333E5AC-7CF5-A54B-83D3-DDBAC5C6AAFF}" type="presOf" srcId="{2F5C347F-8964-304E-81EF-200DC107BC5F}" destId="{6A0C7828-67C6-4048-B2D3-E764B3C645DF}" srcOrd="0" destOrd="0" presId="urn:microsoft.com/office/officeart/2005/8/layout/vProcess5"/>
    <dgm:cxn modelId="{044D96CC-0C25-DD46-8FFF-A3874442E820}" type="presOf" srcId="{8742ADA5-C96F-974E-A06D-35BCCF6D3070}" destId="{A414821C-8183-BE4C-A772-F237E9D8D47E}" srcOrd="0" destOrd="0" presId="urn:microsoft.com/office/officeart/2005/8/layout/vProcess5"/>
    <dgm:cxn modelId="{AAE594D1-4D0C-EF4D-8360-E12D78D443EF}" type="presOf" srcId="{DDA3FB1D-B1C1-3045-816D-D88316090A9B}" destId="{E163569A-972C-114A-8D95-16C11A0B4000}" srcOrd="1" destOrd="1" presId="urn:microsoft.com/office/officeart/2005/8/layout/vProcess5"/>
    <dgm:cxn modelId="{8C77E7DA-033F-F943-A4BF-13E67D96F700}" type="presOf" srcId="{2700668E-37C1-B146-84C9-4ED791F9769F}" destId="{E0187401-69C2-B74F-81AE-BA50B765E156}" srcOrd="1" destOrd="1" presId="urn:microsoft.com/office/officeart/2005/8/layout/vProcess5"/>
    <dgm:cxn modelId="{85E68CDE-BC5F-FD47-A66C-E737815A895C}" type="presOf" srcId="{D89F806A-E5CA-1748-88C0-C595EAC943AE}" destId="{DEA4C948-57B0-8542-8281-B103D7512C81}" srcOrd="0" destOrd="0" presId="urn:microsoft.com/office/officeart/2005/8/layout/vProcess5"/>
    <dgm:cxn modelId="{5125CBF2-6565-6F44-9904-3EEA8B9FA16D}" type="presOf" srcId="{C4C44EF9-B07D-F343-BD21-88F0D680D461}" destId="{47938DD7-ABEB-9F44-AB73-67EE1E3D2D22}" srcOrd="0" destOrd="0" presId="urn:microsoft.com/office/officeart/2005/8/layout/vProcess5"/>
    <dgm:cxn modelId="{AE364988-ED68-064E-BE89-31DCB3AF724F}" type="presParOf" srcId="{0F730CBB-27DB-8B4A-9EC5-13AEE1BB90D7}" destId="{F79C17B3-41C6-DD44-8E89-F664E60E2A19}" srcOrd="0" destOrd="0" presId="urn:microsoft.com/office/officeart/2005/8/layout/vProcess5"/>
    <dgm:cxn modelId="{446401D5-6D54-0E4C-A4EA-979837616EBB}" type="presParOf" srcId="{0F730CBB-27DB-8B4A-9EC5-13AEE1BB90D7}" destId="{A414821C-8183-BE4C-A772-F237E9D8D47E}" srcOrd="1" destOrd="0" presId="urn:microsoft.com/office/officeart/2005/8/layout/vProcess5"/>
    <dgm:cxn modelId="{36049B69-F73E-654F-94E1-6BEC2AA4F723}" type="presParOf" srcId="{0F730CBB-27DB-8B4A-9EC5-13AEE1BB90D7}" destId="{6D2CCECD-ACE0-134E-98F1-DFD195CAAC6C}" srcOrd="2" destOrd="0" presId="urn:microsoft.com/office/officeart/2005/8/layout/vProcess5"/>
    <dgm:cxn modelId="{21E0184B-879F-BD4E-81D5-3A10ED55AB9D}" type="presParOf" srcId="{0F730CBB-27DB-8B4A-9EC5-13AEE1BB90D7}" destId="{6A0C7828-67C6-4048-B2D3-E764B3C645DF}" srcOrd="3" destOrd="0" presId="urn:microsoft.com/office/officeart/2005/8/layout/vProcess5"/>
    <dgm:cxn modelId="{8AD2AA83-DD7D-3A40-BE26-9D5BB0D039A4}" type="presParOf" srcId="{0F730CBB-27DB-8B4A-9EC5-13AEE1BB90D7}" destId="{DEA4C948-57B0-8542-8281-B103D7512C81}" srcOrd="4" destOrd="0" presId="urn:microsoft.com/office/officeart/2005/8/layout/vProcess5"/>
    <dgm:cxn modelId="{B41F6CAF-F559-1549-9B9B-18B98DB59EE6}" type="presParOf" srcId="{0F730CBB-27DB-8B4A-9EC5-13AEE1BB90D7}" destId="{47938DD7-ABEB-9F44-AB73-67EE1E3D2D22}" srcOrd="5" destOrd="0" presId="urn:microsoft.com/office/officeart/2005/8/layout/vProcess5"/>
    <dgm:cxn modelId="{059E1114-DA00-5A41-B06E-7FC5C87A1CDA}" type="presParOf" srcId="{0F730CBB-27DB-8B4A-9EC5-13AEE1BB90D7}" destId="{E163569A-972C-114A-8D95-16C11A0B4000}" srcOrd="6" destOrd="0" presId="urn:microsoft.com/office/officeart/2005/8/layout/vProcess5"/>
    <dgm:cxn modelId="{585F9D4F-5F6A-BD44-AD3E-2276DD7A1D60}" type="presParOf" srcId="{0F730CBB-27DB-8B4A-9EC5-13AEE1BB90D7}" destId="{E0187401-69C2-B74F-81AE-BA50B765E156}" srcOrd="7" destOrd="0" presId="urn:microsoft.com/office/officeart/2005/8/layout/vProcess5"/>
    <dgm:cxn modelId="{3F7CE7F7-A6B5-204E-A9FD-83CE697F0E4C}" type="presParOf" srcId="{0F730CBB-27DB-8B4A-9EC5-13AEE1BB90D7}" destId="{813B1662-24F0-8440-A252-235AB78C770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374225-5CED-1A45-AF77-7C0F1F0FC31F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08E5815A-D4B8-9849-9850-991C2A29C2F0}">
      <dgm:prSet phldrT="[Tex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_tradn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Conservador</a:t>
          </a:r>
          <a:endParaRPr lang="es-ES_tradnl" dirty="0"/>
        </a:p>
      </dgm:t>
    </dgm:pt>
    <dgm:pt modelId="{39691344-B067-8A42-84F6-56DF86BC29EB}" type="parTrans" cxnId="{E97B0547-0E54-E447-8556-9FCEAE70F635}">
      <dgm:prSet/>
      <dgm:spPr/>
      <dgm:t>
        <a:bodyPr/>
        <a:lstStyle/>
        <a:p>
          <a:endParaRPr lang="es-ES_tradnl"/>
        </a:p>
      </dgm:t>
    </dgm:pt>
    <dgm:pt modelId="{749C2F18-42AC-5F45-8168-5C2BE46CC343}" type="sibTrans" cxnId="{E97B0547-0E54-E447-8556-9FCEAE70F635}">
      <dgm:prSet/>
      <dgm:spPr/>
      <dgm:t>
        <a:bodyPr/>
        <a:lstStyle/>
        <a:p>
          <a:endParaRPr lang="es-ES_tradnl"/>
        </a:p>
      </dgm:t>
    </dgm:pt>
    <dgm:pt modelId="{BF07D4A7-CFB6-5244-A040-37DB3648AC1D}">
      <dgm:prSet phldrT="[Texto]"/>
      <dgm:spPr/>
      <dgm:t>
        <a:bodyPr/>
        <a:lstStyle/>
        <a:p>
          <a:r>
            <a:rPr lang="es-ES_tradnl" dirty="0"/>
            <a:t>Reg. Cero </a:t>
          </a:r>
        </a:p>
      </dgm:t>
    </dgm:pt>
    <dgm:pt modelId="{9AC60EF0-E419-B949-8703-DBBB7365CAFC}" type="parTrans" cxnId="{D8D27B78-EA0C-5345-B239-7E0E45A55775}">
      <dgm:prSet/>
      <dgm:spPr/>
      <dgm:t>
        <a:bodyPr/>
        <a:lstStyle/>
        <a:p>
          <a:endParaRPr lang="es-ES_tradnl"/>
        </a:p>
      </dgm:t>
    </dgm:pt>
    <dgm:pt modelId="{BA73E5DA-36DE-1245-8FCB-701E3060A63A}" type="sibTrans" cxnId="{D8D27B78-EA0C-5345-B239-7E0E45A55775}">
      <dgm:prSet/>
      <dgm:spPr/>
      <dgm:t>
        <a:bodyPr/>
        <a:lstStyle/>
        <a:p>
          <a:endParaRPr lang="es-ES_tradnl"/>
        </a:p>
      </dgm:t>
    </dgm:pt>
    <dgm:pt modelId="{B62FECCF-1741-8842-BC7A-02ECB43F37A6}">
      <dgm:prSet phldrT="[Tex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_tradn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Endoscópico protésico</a:t>
          </a:r>
        </a:p>
      </dgm:t>
    </dgm:pt>
    <dgm:pt modelId="{79E67BB6-57C2-D049-BE7B-237B52F21E11}" type="parTrans" cxnId="{6EF69821-2AD0-C047-96EE-A72593B60C72}">
      <dgm:prSet/>
      <dgm:spPr/>
      <dgm:t>
        <a:bodyPr/>
        <a:lstStyle/>
        <a:p>
          <a:endParaRPr lang="es-ES_tradnl"/>
        </a:p>
      </dgm:t>
    </dgm:pt>
    <dgm:pt modelId="{EFC3F839-3819-F74C-BC57-CE0D9693ABD0}" type="sibTrans" cxnId="{6EF69821-2AD0-C047-96EE-A72593B60C72}">
      <dgm:prSet/>
      <dgm:spPr/>
      <dgm:t>
        <a:bodyPr/>
        <a:lstStyle/>
        <a:p>
          <a:endParaRPr lang="es-ES_tradnl"/>
        </a:p>
      </dgm:t>
    </dgm:pt>
    <dgm:pt modelId="{EA2A0728-D1BB-0D44-A3E0-706A0D517B0B}">
      <dgm:prSet phldrT="[Texto]"/>
      <dgm:spPr/>
      <dgm:t>
        <a:bodyPr/>
        <a:lstStyle/>
        <a:p>
          <a:r>
            <a:rPr lang="es-ES_tradnl" dirty="0"/>
            <a:t>Material</a:t>
          </a:r>
        </a:p>
      </dgm:t>
    </dgm:pt>
    <dgm:pt modelId="{25571040-0E76-5E43-99E4-3B98A012DF1B}" type="parTrans" cxnId="{94C0929C-08FF-A142-BAFF-A2F006386AE0}">
      <dgm:prSet/>
      <dgm:spPr/>
      <dgm:t>
        <a:bodyPr/>
        <a:lstStyle/>
        <a:p>
          <a:endParaRPr lang="es-ES_tradnl"/>
        </a:p>
      </dgm:t>
    </dgm:pt>
    <dgm:pt modelId="{FB75E26A-F17A-BA47-95AE-E40BA5120594}" type="sibTrans" cxnId="{94C0929C-08FF-A142-BAFF-A2F006386AE0}">
      <dgm:prSet/>
      <dgm:spPr/>
      <dgm:t>
        <a:bodyPr/>
        <a:lstStyle/>
        <a:p>
          <a:endParaRPr lang="es-ES_tradnl"/>
        </a:p>
      </dgm:t>
    </dgm:pt>
    <dgm:pt modelId="{6A73098A-CFE5-1D46-8EE6-DFA5A3B4C2FF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_tradn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Endoscópico no protésico</a:t>
          </a:r>
        </a:p>
      </dgm:t>
    </dgm:pt>
    <dgm:pt modelId="{161046B4-B236-D641-8926-9713BA3C7ED5}" type="parTrans" cxnId="{C4664A7A-79EB-5A48-B21F-62440551D602}">
      <dgm:prSet/>
      <dgm:spPr/>
      <dgm:t>
        <a:bodyPr/>
        <a:lstStyle/>
        <a:p>
          <a:endParaRPr lang="es-ES_tradnl"/>
        </a:p>
      </dgm:t>
    </dgm:pt>
    <dgm:pt modelId="{EF8D9950-1A07-6740-A707-D50CA07A5DD0}" type="sibTrans" cxnId="{C4664A7A-79EB-5A48-B21F-62440551D602}">
      <dgm:prSet/>
      <dgm:spPr/>
      <dgm:t>
        <a:bodyPr/>
        <a:lstStyle/>
        <a:p>
          <a:endParaRPr lang="es-ES_tradnl"/>
        </a:p>
      </dgm:t>
    </dgm:pt>
    <dgm:pt modelId="{2F8FBF30-6315-9040-B7CE-227833429A75}">
      <dgm:prSet phldrT="[Texto]"/>
      <dgm:spPr/>
      <dgm:t>
        <a:bodyPr/>
        <a:lstStyle/>
        <a:p>
          <a:r>
            <a:rPr lang="es-ES_tradnl" dirty="0"/>
            <a:t>Sellantes</a:t>
          </a:r>
        </a:p>
      </dgm:t>
    </dgm:pt>
    <dgm:pt modelId="{501E0177-9535-CB41-95B9-9886241898CF}" type="parTrans" cxnId="{D5FCD6F1-05AF-A243-B7DB-4A73B7AFD5DE}">
      <dgm:prSet/>
      <dgm:spPr/>
      <dgm:t>
        <a:bodyPr/>
        <a:lstStyle/>
        <a:p>
          <a:endParaRPr lang="es-ES_tradnl"/>
        </a:p>
      </dgm:t>
    </dgm:pt>
    <dgm:pt modelId="{16260155-7BC1-A144-A9EF-860EFA748D32}" type="sibTrans" cxnId="{D5FCD6F1-05AF-A243-B7DB-4A73B7AFD5DE}">
      <dgm:prSet/>
      <dgm:spPr/>
      <dgm:t>
        <a:bodyPr/>
        <a:lstStyle/>
        <a:p>
          <a:endParaRPr lang="es-ES_tradnl"/>
        </a:p>
      </dgm:t>
    </dgm:pt>
    <dgm:pt modelId="{81C6FD38-0157-9846-A65D-E9CD37B0A19A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_tradn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Quirúrgico</a:t>
          </a:r>
        </a:p>
      </dgm:t>
    </dgm:pt>
    <dgm:pt modelId="{2F5F6EA9-6702-5245-942F-44DE91803687}" type="parTrans" cxnId="{07BE29C0-9769-EA45-A3F8-D79C5DD336F2}">
      <dgm:prSet/>
      <dgm:spPr/>
      <dgm:t>
        <a:bodyPr/>
        <a:lstStyle/>
        <a:p>
          <a:endParaRPr lang="es-ES_tradnl"/>
        </a:p>
      </dgm:t>
    </dgm:pt>
    <dgm:pt modelId="{0387D6E2-4AE3-9143-8CF7-0507256A849D}" type="sibTrans" cxnId="{07BE29C0-9769-EA45-A3F8-D79C5DD336F2}">
      <dgm:prSet/>
      <dgm:spPr/>
      <dgm:t>
        <a:bodyPr/>
        <a:lstStyle/>
        <a:p>
          <a:endParaRPr lang="es-ES_tradnl"/>
        </a:p>
      </dgm:t>
    </dgm:pt>
    <dgm:pt modelId="{DADE0958-EB06-F548-AEAD-33A54F05E524}">
      <dgm:prSet phldrT="[Texto]"/>
      <dgm:spPr/>
      <dgm:t>
        <a:bodyPr/>
        <a:lstStyle/>
        <a:p>
          <a:r>
            <a:rPr lang="es-ES_tradnl" dirty="0"/>
            <a:t>Reparar</a:t>
          </a:r>
        </a:p>
      </dgm:t>
    </dgm:pt>
    <dgm:pt modelId="{3887AD1A-6D9D-DD44-B38C-31B568E8FAA4}" type="parTrans" cxnId="{86A154E6-C6E0-DA46-AFD1-01AA3D68EBF9}">
      <dgm:prSet/>
      <dgm:spPr/>
      <dgm:t>
        <a:bodyPr/>
        <a:lstStyle/>
        <a:p>
          <a:endParaRPr lang="es-ES_tradnl"/>
        </a:p>
      </dgm:t>
    </dgm:pt>
    <dgm:pt modelId="{02C4F646-8F6A-114A-B37A-2406DBD1FEE2}" type="sibTrans" cxnId="{86A154E6-C6E0-DA46-AFD1-01AA3D68EBF9}">
      <dgm:prSet/>
      <dgm:spPr/>
      <dgm:t>
        <a:bodyPr/>
        <a:lstStyle/>
        <a:p>
          <a:endParaRPr lang="es-ES_tradnl"/>
        </a:p>
      </dgm:t>
    </dgm:pt>
    <dgm:pt modelId="{97F8B369-EAE9-4242-9431-E99DC232FE67}">
      <dgm:prSet phldrT="[Texto]"/>
      <dgm:spPr/>
      <dgm:t>
        <a:bodyPr/>
        <a:lstStyle/>
        <a:p>
          <a:r>
            <a:rPr lang="es-ES_tradnl" dirty="0"/>
            <a:t>Antibióticos</a:t>
          </a:r>
        </a:p>
      </dgm:t>
    </dgm:pt>
    <dgm:pt modelId="{23B6A6B2-2893-AE44-ACB4-E916233522AB}" type="parTrans" cxnId="{5746D849-EC9F-1C48-8CD7-4A98BC95F48C}">
      <dgm:prSet/>
      <dgm:spPr/>
      <dgm:t>
        <a:bodyPr/>
        <a:lstStyle/>
        <a:p>
          <a:endParaRPr lang="es-ES_tradnl"/>
        </a:p>
      </dgm:t>
    </dgm:pt>
    <dgm:pt modelId="{92DF00CF-ACF9-0844-837C-567467B1BABD}" type="sibTrans" cxnId="{5746D849-EC9F-1C48-8CD7-4A98BC95F48C}">
      <dgm:prSet/>
      <dgm:spPr/>
      <dgm:t>
        <a:bodyPr/>
        <a:lstStyle/>
        <a:p>
          <a:endParaRPr lang="es-ES_tradnl"/>
        </a:p>
      </dgm:t>
    </dgm:pt>
    <dgm:pt modelId="{29A6BFF0-ED9C-A044-9361-6052E3DC17B0}">
      <dgm:prSet phldrT="[Texto]"/>
      <dgm:spPr/>
      <dgm:t>
        <a:bodyPr/>
        <a:lstStyle/>
        <a:p>
          <a:r>
            <a:rPr lang="es-ES_tradnl" dirty="0"/>
            <a:t>Nutrición</a:t>
          </a:r>
        </a:p>
      </dgm:t>
    </dgm:pt>
    <dgm:pt modelId="{247A4B73-F8DD-CC45-84A0-2D4B3698CC26}" type="parTrans" cxnId="{79EF4203-F1DD-0142-8AE4-861A04314065}">
      <dgm:prSet/>
      <dgm:spPr/>
      <dgm:t>
        <a:bodyPr/>
        <a:lstStyle/>
        <a:p>
          <a:endParaRPr lang="es-ES_tradnl"/>
        </a:p>
      </dgm:t>
    </dgm:pt>
    <dgm:pt modelId="{E23F50EC-49B4-DA41-8E82-6E0243417B21}" type="sibTrans" cxnId="{79EF4203-F1DD-0142-8AE4-861A04314065}">
      <dgm:prSet/>
      <dgm:spPr/>
      <dgm:t>
        <a:bodyPr/>
        <a:lstStyle/>
        <a:p>
          <a:endParaRPr lang="es-ES_tradnl"/>
        </a:p>
      </dgm:t>
    </dgm:pt>
    <dgm:pt modelId="{9A97E29F-FD05-8948-9A8E-1940CDC936BF}">
      <dgm:prSet phldrT="[Texto]"/>
      <dgm:spPr/>
      <dgm:t>
        <a:bodyPr/>
        <a:lstStyle/>
        <a:p>
          <a:r>
            <a:rPr lang="es-ES_tradnl" dirty="0"/>
            <a:t>Cobertura</a:t>
          </a:r>
        </a:p>
      </dgm:t>
    </dgm:pt>
    <dgm:pt modelId="{564AF747-E3C6-F744-B246-74AF40B3BA81}" type="sibTrans" cxnId="{322CAF43-0CD8-2447-9141-288BE55FF426}">
      <dgm:prSet/>
      <dgm:spPr/>
      <dgm:t>
        <a:bodyPr/>
        <a:lstStyle/>
        <a:p>
          <a:endParaRPr lang="es-ES_tradnl"/>
        </a:p>
      </dgm:t>
    </dgm:pt>
    <dgm:pt modelId="{97E6B37F-4D27-064C-9871-718AB678F01C}" type="parTrans" cxnId="{322CAF43-0CD8-2447-9141-288BE55FF426}">
      <dgm:prSet/>
      <dgm:spPr/>
      <dgm:t>
        <a:bodyPr/>
        <a:lstStyle/>
        <a:p>
          <a:endParaRPr lang="es-ES_tradnl"/>
        </a:p>
      </dgm:t>
    </dgm:pt>
    <dgm:pt modelId="{D18ACBA3-A9C4-2F4D-B6D0-4BC50D863854}">
      <dgm:prSet phldrT="[Texto]"/>
      <dgm:spPr/>
      <dgm:t>
        <a:bodyPr/>
        <a:lstStyle/>
        <a:p>
          <a:r>
            <a:rPr lang="es-ES_tradnl" dirty="0" err="1"/>
            <a:t>Reanastomosis</a:t>
          </a:r>
          <a:endParaRPr lang="es-ES_tradnl" dirty="0"/>
        </a:p>
      </dgm:t>
    </dgm:pt>
    <dgm:pt modelId="{9CCEE518-AE7F-A54B-AC82-26AE8A11C908}" type="parTrans" cxnId="{134CA30E-6A37-6046-8CFF-20180DFE5D9F}">
      <dgm:prSet/>
      <dgm:spPr/>
      <dgm:t>
        <a:bodyPr/>
        <a:lstStyle/>
        <a:p>
          <a:endParaRPr lang="es-ES_tradnl"/>
        </a:p>
      </dgm:t>
    </dgm:pt>
    <dgm:pt modelId="{9728D309-3948-9247-95D4-4B42BA02676E}" type="sibTrans" cxnId="{134CA30E-6A37-6046-8CFF-20180DFE5D9F}">
      <dgm:prSet/>
      <dgm:spPr/>
      <dgm:t>
        <a:bodyPr/>
        <a:lstStyle/>
        <a:p>
          <a:endParaRPr lang="es-ES_tradnl"/>
        </a:p>
      </dgm:t>
    </dgm:pt>
    <dgm:pt modelId="{441A7173-F5CA-EA4D-B9A1-5377CDD6E420}">
      <dgm:prSet phldrT="[Texto]"/>
      <dgm:spPr/>
      <dgm:t>
        <a:bodyPr/>
        <a:lstStyle/>
        <a:p>
          <a:r>
            <a:rPr lang="es-ES_tradnl" dirty="0" err="1"/>
            <a:t>Desfuncionalizar</a:t>
          </a:r>
          <a:endParaRPr lang="es-ES_tradnl" dirty="0"/>
        </a:p>
      </dgm:t>
    </dgm:pt>
    <dgm:pt modelId="{921AEBED-ED28-914C-BC93-81712745B5B1}" type="parTrans" cxnId="{030BCCE7-8C9B-E642-B48A-19D0C4BAE190}">
      <dgm:prSet/>
      <dgm:spPr/>
      <dgm:t>
        <a:bodyPr/>
        <a:lstStyle/>
        <a:p>
          <a:endParaRPr lang="es-ES_tradnl"/>
        </a:p>
      </dgm:t>
    </dgm:pt>
    <dgm:pt modelId="{3B760D42-1780-814D-A1E4-8EB9AC4766B0}" type="sibTrans" cxnId="{030BCCE7-8C9B-E642-B48A-19D0C4BAE190}">
      <dgm:prSet/>
      <dgm:spPr/>
      <dgm:t>
        <a:bodyPr/>
        <a:lstStyle/>
        <a:p>
          <a:endParaRPr lang="es-ES_tradnl"/>
        </a:p>
      </dgm:t>
    </dgm:pt>
    <dgm:pt modelId="{30F10FFE-0F22-5A40-8ACD-1F0027484470}">
      <dgm:prSet phldrT="[Texto]"/>
      <dgm:spPr/>
      <dgm:t>
        <a:bodyPr/>
        <a:lstStyle/>
        <a:p>
          <a:r>
            <a:rPr lang="es-ES_tradnl" dirty="0"/>
            <a:t>Clips</a:t>
          </a:r>
        </a:p>
      </dgm:t>
    </dgm:pt>
    <dgm:pt modelId="{2CEA4D3A-7ECC-9249-B5F7-27D94D26FBA4}" type="parTrans" cxnId="{779B9E3C-97DC-E548-8F80-F30C000446B7}">
      <dgm:prSet/>
      <dgm:spPr/>
      <dgm:t>
        <a:bodyPr/>
        <a:lstStyle/>
        <a:p>
          <a:endParaRPr lang="es-ES_tradnl"/>
        </a:p>
      </dgm:t>
    </dgm:pt>
    <dgm:pt modelId="{1B4A4E49-7300-DD4A-9520-81AECF757A07}" type="sibTrans" cxnId="{779B9E3C-97DC-E548-8F80-F30C000446B7}">
      <dgm:prSet/>
      <dgm:spPr/>
      <dgm:t>
        <a:bodyPr/>
        <a:lstStyle/>
        <a:p>
          <a:endParaRPr lang="es-ES_tradnl"/>
        </a:p>
      </dgm:t>
    </dgm:pt>
    <dgm:pt modelId="{C4BBB25F-7E3B-2644-A945-5837FA6B7A92}">
      <dgm:prSet phldrT="[Texto]"/>
      <dgm:spPr/>
      <dgm:t>
        <a:bodyPr/>
        <a:lstStyle/>
        <a:p>
          <a:r>
            <a:rPr lang="es-ES_tradnl" dirty="0"/>
            <a:t>OTSC</a:t>
          </a:r>
        </a:p>
      </dgm:t>
    </dgm:pt>
    <dgm:pt modelId="{D71567F3-B41D-F54C-9A59-62CD0565CD1D}" type="parTrans" cxnId="{DD83176C-F867-8A4C-8A74-96608C24868A}">
      <dgm:prSet/>
      <dgm:spPr/>
      <dgm:t>
        <a:bodyPr/>
        <a:lstStyle/>
        <a:p>
          <a:endParaRPr lang="es-ES_tradnl"/>
        </a:p>
      </dgm:t>
    </dgm:pt>
    <dgm:pt modelId="{0623F92A-F2C5-174C-A81F-F2F6608808DD}" type="sibTrans" cxnId="{DD83176C-F867-8A4C-8A74-96608C24868A}">
      <dgm:prSet/>
      <dgm:spPr/>
      <dgm:t>
        <a:bodyPr/>
        <a:lstStyle/>
        <a:p>
          <a:endParaRPr lang="es-ES_tradnl"/>
        </a:p>
      </dgm:t>
    </dgm:pt>
    <dgm:pt modelId="{276ECC0E-2190-6149-B32B-823A277AC52B}">
      <dgm:prSet phldrT="[Texto]"/>
      <dgm:spPr/>
      <dgm:t>
        <a:bodyPr/>
        <a:lstStyle/>
        <a:p>
          <a:r>
            <a:rPr lang="es-ES_tradnl" dirty="0" err="1"/>
            <a:t>EndoVAC</a:t>
          </a:r>
          <a:endParaRPr lang="es-ES_tradnl" dirty="0"/>
        </a:p>
      </dgm:t>
    </dgm:pt>
    <dgm:pt modelId="{A406ACBD-5036-FF48-99B1-B37E2241B0F1}" type="parTrans" cxnId="{02FE0D7F-DA3C-6244-AEA3-235DECBD2298}">
      <dgm:prSet/>
      <dgm:spPr/>
      <dgm:t>
        <a:bodyPr/>
        <a:lstStyle/>
        <a:p>
          <a:endParaRPr lang="es-ES_tradnl"/>
        </a:p>
      </dgm:t>
    </dgm:pt>
    <dgm:pt modelId="{68E70EA4-0ADD-DF4E-B552-0D5D3FD708C4}" type="sibTrans" cxnId="{02FE0D7F-DA3C-6244-AEA3-235DECBD2298}">
      <dgm:prSet/>
      <dgm:spPr/>
      <dgm:t>
        <a:bodyPr/>
        <a:lstStyle/>
        <a:p>
          <a:endParaRPr lang="es-ES_tradnl"/>
        </a:p>
      </dgm:t>
    </dgm:pt>
    <dgm:pt modelId="{4447C975-EAE2-6D4E-AFFC-D8D34ED13B6B}" type="pres">
      <dgm:prSet presAssocID="{85374225-5CED-1A45-AF77-7C0F1F0FC31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B508049-2F83-5B40-B91E-E7443863DE07}" type="pres">
      <dgm:prSet presAssocID="{85374225-5CED-1A45-AF77-7C0F1F0FC31F}" presName="children" presStyleCnt="0"/>
      <dgm:spPr/>
    </dgm:pt>
    <dgm:pt modelId="{E450D3C2-CE7D-7944-A02F-25402BE1D468}" type="pres">
      <dgm:prSet presAssocID="{85374225-5CED-1A45-AF77-7C0F1F0FC31F}" presName="child1group" presStyleCnt="0"/>
      <dgm:spPr/>
    </dgm:pt>
    <dgm:pt modelId="{42FD5EFE-76AA-664F-B747-BD627E9C1FDD}" type="pres">
      <dgm:prSet presAssocID="{85374225-5CED-1A45-AF77-7C0F1F0FC31F}" presName="child1" presStyleLbl="bgAcc1" presStyleIdx="0" presStyleCnt="4"/>
      <dgm:spPr/>
    </dgm:pt>
    <dgm:pt modelId="{191A46A6-54B9-184E-823C-076319063231}" type="pres">
      <dgm:prSet presAssocID="{85374225-5CED-1A45-AF77-7C0F1F0FC31F}" presName="child1Text" presStyleLbl="bgAcc1" presStyleIdx="0" presStyleCnt="4">
        <dgm:presLayoutVars>
          <dgm:bulletEnabled val="1"/>
        </dgm:presLayoutVars>
      </dgm:prSet>
      <dgm:spPr/>
    </dgm:pt>
    <dgm:pt modelId="{EA1D657D-A81C-AF48-9866-CDDA573BB069}" type="pres">
      <dgm:prSet presAssocID="{85374225-5CED-1A45-AF77-7C0F1F0FC31F}" presName="child2group" presStyleCnt="0"/>
      <dgm:spPr/>
    </dgm:pt>
    <dgm:pt modelId="{3CF0AF12-9E79-0141-A5E7-A1C815ACE245}" type="pres">
      <dgm:prSet presAssocID="{85374225-5CED-1A45-AF77-7C0F1F0FC31F}" presName="child2" presStyleLbl="bgAcc1" presStyleIdx="1" presStyleCnt="4"/>
      <dgm:spPr/>
    </dgm:pt>
    <dgm:pt modelId="{2FF3531A-ABB6-FC4D-B671-7652BEBEEC6F}" type="pres">
      <dgm:prSet presAssocID="{85374225-5CED-1A45-AF77-7C0F1F0FC31F}" presName="child2Text" presStyleLbl="bgAcc1" presStyleIdx="1" presStyleCnt="4">
        <dgm:presLayoutVars>
          <dgm:bulletEnabled val="1"/>
        </dgm:presLayoutVars>
      </dgm:prSet>
      <dgm:spPr/>
    </dgm:pt>
    <dgm:pt modelId="{82355527-1774-7448-9FFC-CF6206F56266}" type="pres">
      <dgm:prSet presAssocID="{85374225-5CED-1A45-AF77-7C0F1F0FC31F}" presName="child3group" presStyleCnt="0"/>
      <dgm:spPr/>
    </dgm:pt>
    <dgm:pt modelId="{3619F051-1056-3045-B47A-4B6465C87351}" type="pres">
      <dgm:prSet presAssocID="{85374225-5CED-1A45-AF77-7C0F1F0FC31F}" presName="child3" presStyleLbl="bgAcc1" presStyleIdx="2" presStyleCnt="4"/>
      <dgm:spPr/>
    </dgm:pt>
    <dgm:pt modelId="{6DA11397-052F-DE4E-BB79-42B666D60F26}" type="pres">
      <dgm:prSet presAssocID="{85374225-5CED-1A45-AF77-7C0F1F0FC31F}" presName="child3Text" presStyleLbl="bgAcc1" presStyleIdx="2" presStyleCnt="4">
        <dgm:presLayoutVars>
          <dgm:bulletEnabled val="1"/>
        </dgm:presLayoutVars>
      </dgm:prSet>
      <dgm:spPr/>
    </dgm:pt>
    <dgm:pt modelId="{658301BB-0E18-7A4C-90B8-14637D27D4DA}" type="pres">
      <dgm:prSet presAssocID="{85374225-5CED-1A45-AF77-7C0F1F0FC31F}" presName="child4group" presStyleCnt="0"/>
      <dgm:spPr/>
    </dgm:pt>
    <dgm:pt modelId="{AA568F20-6D1F-574C-BC69-3C0914B70AF8}" type="pres">
      <dgm:prSet presAssocID="{85374225-5CED-1A45-AF77-7C0F1F0FC31F}" presName="child4" presStyleLbl="bgAcc1" presStyleIdx="3" presStyleCnt="4"/>
      <dgm:spPr/>
    </dgm:pt>
    <dgm:pt modelId="{24027DEB-2C1C-144E-8C23-7D5E91746401}" type="pres">
      <dgm:prSet presAssocID="{85374225-5CED-1A45-AF77-7C0F1F0FC31F}" presName="child4Text" presStyleLbl="bgAcc1" presStyleIdx="3" presStyleCnt="4">
        <dgm:presLayoutVars>
          <dgm:bulletEnabled val="1"/>
        </dgm:presLayoutVars>
      </dgm:prSet>
      <dgm:spPr/>
    </dgm:pt>
    <dgm:pt modelId="{E41F81F2-B385-0242-A0A1-7BA5835CAE7C}" type="pres">
      <dgm:prSet presAssocID="{85374225-5CED-1A45-AF77-7C0F1F0FC31F}" presName="childPlaceholder" presStyleCnt="0"/>
      <dgm:spPr/>
    </dgm:pt>
    <dgm:pt modelId="{91471078-8E81-1E4E-B6EB-D61785ECDDF3}" type="pres">
      <dgm:prSet presAssocID="{85374225-5CED-1A45-AF77-7C0F1F0FC31F}" presName="circle" presStyleCnt="0"/>
      <dgm:spPr/>
    </dgm:pt>
    <dgm:pt modelId="{2B9141D7-DF03-8841-8A60-BF6D1988CD3D}" type="pres">
      <dgm:prSet presAssocID="{85374225-5CED-1A45-AF77-7C0F1F0FC31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1996F05B-05BC-9044-A447-B02963A12799}" type="pres">
      <dgm:prSet presAssocID="{85374225-5CED-1A45-AF77-7C0F1F0FC31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78372AE-DDA0-F244-9E07-FEA7F95E3F7F}" type="pres">
      <dgm:prSet presAssocID="{85374225-5CED-1A45-AF77-7C0F1F0FC31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F35910A-1AA8-1543-B4B6-177908F58287}" type="pres">
      <dgm:prSet presAssocID="{85374225-5CED-1A45-AF77-7C0F1F0FC31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47A0B52-18F0-D747-8AD7-C5C575C90D4C}" type="pres">
      <dgm:prSet presAssocID="{85374225-5CED-1A45-AF77-7C0F1F0FC31F}" presName="quadrantPlaceholder" presStyleCnt="0"/>
      <dgm:spPr/>
    </dgm:pt>
    <dgm:pt modelId="{D57009A6-61E3-C849-AC92-7AE6807D1407}" type="pres">
      <dgm:prSet presAssocID="{85374225-5CED-1A45-AF77-7C0F1F0FC31F}" presName="center1" presStyleLbl="fgShp" presStyleIdx="0" presStyleCnt="2" custFlipVert="1" custFlipHor="0" custScaleX="6757" custScaleY="7771" custLinFactX="236334" custLinFactNeighborX="300000" custLinFactNeighborY="94704"/>
      <dgm:spPr/>
    </dgm:pt>
    <dgm:pt modelId="{4582BB41-DA38-D34C-98F9-6BB44C8E2E9F}" type="pres">
      <dgm:prSet presAssocID="{85374225-5CED-1A45-AF77-7C0F1F0FC31F}" presName="center2" presStyleLbl="fgShp" presStyleIdx="1" presStyleCnt="2"/>
      <dgm:spPr/>
    </dgm:pt>
  </dgm:ptLst>
  <dgm:cxnLst>
    <dgm:cxn modelId="{79EF4203-F1DD-0142-8AE4-861A04314065}" srcId="{08E5815A-D4B8-9849-9850-991C2A29C2F0}" destId="{29A6BFF0-ED9C-A044-9361-6052E3DC17B0}" srcOrd="2" destOrd="0" parTransId="{247A4B73-F8DD-CC45-84A0-2D4B3698CC26}" sibTransId="{E23F50EC-49B4-DA41-8E82-6E0243417B21}"/>
    <dgm:cxn modelId="{134CA30E-6A37-6046-8CFF-20180DFE5D9F}" srcId="{81C6FD38-0157-9846-A65D-E9CD37B0A19A}" destId="{D18ACBA3-A9C4-2F4D-B6D0-4BC50D863854}" srcOrd="1" destOrd="0" parTransId="{9CCEE518-AE7F-A54B-AC82-26AE8A11C908}" sibTransId="{9728D309-3948-9247-95D4-4B42BA02676E}"/>
    <dgm:cxn modelId="{FD3BF517-A1CA-6548-92EE-9D7E4318CA7A}" type="presOf" srcId="{D18ACBA3-A9C4-2F4D-B6D0-4BC50D863854}" destId="{24027DEB-2C1C-144E-8C23-7D5E91746401}" srcOrd="1" destOrd="1" presId="urn:microsoft.com/office/officeart/2005/8/layout/cycle4"/>
    <dgm:cxn modelId="{A7524F18-A368-6641-A0AC-0787D4FF6069}" type="presOf" srcId="{2F8FBF30-6315-9040-B7CE-227833429A75}" destId="{3619F051-1056-3045-B47A-4B6465C87351}" srcOrd="0" destOrd="0" presId="urn:microsoft.com/office/officeart/2005/8/layout/cycle4"/>
    <dgm:cxn modelId="{6EF69821-2AD0-C047-96EE-A72593B60C72}" srcId="{85374225-5CED-1A45-AF77-7C0F1F0FC31F}" destId="{B62FECCF-1741-8842-BC7A-02ECB43F37A6}" srcOrd="1" destOrd="0" parTransId="{79E67BB6-57C2-D049-BE7B-237B52F21E11}" sibTransId="{EFC3F839-3819-F74C-BC57-CE0D9693ABD0}"/>
    <dgm:cxn modelId="{2420F524-FC72-FB4B-A0EF-6F2B7FACDA83}" type="presOf" srcId="{BF07D4A7-CFB6-5244-A040-37DB3648AC1D}" destId="{191A46A6-54B9-184E-823C-076319063231}" srcOrd="1" destOrd="0" presId="urn:microsoft.com/office/officeart/2005/8/layout/cycle4"/>
    <dgm:cxn modelId="{92D4A426-2139-9944-BB59-71309C0AE689}" type="presOf" srcId="{2F8FBF30-6315-9040-B7CE-227833429A75}" destId="{6DA11397-052F-DE4E-BB79-42B666D60F26}" srcOrd="1" destOrd="0" presId="urn:microsoft.com/office/officeart/2005/8/layout/cycle4"/>
    <dgm:cxn modelId="{5435A733-9F6E-7A43-800A-CB3FFAB14970}" type="presOf" srcId="{EA2A0728-D1BB-0D44-A3E0-706A0D517B0B}" destId="{2FF3531A-ABB6-FC4D-B671-7652BEBEEC6F}" srcOrd="1" destOrd="0" presId="urn:microsoft.com/office/officeart/2005/8/layout/cycle4"/>
    <dgm:cxn modelId="{3CBD3034-D702-EB42-BC80-0802F8DB6966}" type="presOf" srcId="{6A73098A-CFE5-1D46-8EE6-DFA5A3B4C2FF}" destId="{B78372AE-DDA0-F244-9E07-FEA7F95E3F7F}" srcOrd="0" destOrd="0" presId="urn:microsoft.com/office/officeart/2005/8/layout/cycle4"/>
    <dgm:cxn modelId="{D54ACE37-64F6-E049-92F2-B6F6A91BCE67}" type="presOf" srcId="{30F10FFE-0F22-5A40-8ACD-1F0027484470}" destId="{6DA11397-052F-DE4E-BB79-42B666D60F26}" srcOrd="1" destOrd="1" presId="urn:microsoft.com/office/officeart/2005/8/layout/cycle4"/>
    <dgm:cxn modelId="{779B9E3C-97DC-E548-8F80-F30C000446B7}" srcId="{6A73098A-CFE5-1D46-8EE6-DFA5A3B4C2FF}" destId="{30F10FFE-0F22-5A40-8ACD-1F0027484470}" srcOrd="1" destOrd="0" parTransId="{2CEA4D3A-7ECC-9249-B5F7-27D94D26FBA4}" sibTransId="{1B4A4E49-7300-DD4A-9520-81AECF757A07}"/>
    <dgm:cxn modelId="{854C4443-0A44-7247-B7CD-4C1F62AAD599}" type="presOf" srcId="{276ECC0E-2190-6149-B32B-823A277AC52B}" destId="{6DA11397-052F-DE4E-BB79-42B666D60F26}" srcOrd="1" destOrd="3" presId="urn:microsoft.com/office/officeart/2005/8/layout/cycle4"/>
    <dgm:cxn modelId="{322CAF43-0CD8-2447-9141-288BE55FF426}" srcId="{B62FECCF-1741-8842-BC7A-02ECB43F37A6}" destId="{9A97E29F-FD05-8948-9A8E-1940CDC936BF}" srcOrd="1" destOrd="0" parTransId="{97E6B37F-4D27-064C-9871-718AB678F01C}" sibTransId="{564AF747-E3C6-F744-B246-74AF40B3BA81}"/>
    <dgm:cxn modelId="{F731E645-3FA9-6446-8065-EE45A969417C}" type="presOf" srcId="{EA2A0728-D1BB-0D44-A3E0-706A0D517B0B}" destId="{3CF0AF12-9E79-0141-A5E7-A1C815ACE245}" srcOrd="0" destOrd="0" presId="urn:microsoft.com/office/officeart/2005/8/layout/cycle4"/>
    <dgm:cxn modelId="{E97B0547-0E54-E447-8556-9FCEAE70F635}" srcId="{85374225-5CED-1A45-AF77-7C0F1F0FC31F}" destId="{08E5815A-D4B8-9849-9850-991C2A29C2F0}" srcOrd="0" destOrd="0" parTransId="{39691344-B067-8A42-84F6-56DF86BC29EB}" sibTransId="{749C2F18-42AC-5F45-8168-5C2BE46CC343}"/>
    <dgm:cxn modelId="{5746D849-EC9F-1C48-8CD7-4A98BC95F48C}" srcId="{08E5815A-D4B8-9849-9850-991C2A29C2F0}" destId="{97F8B369-EAE9-4242-9431-E99DC232FE67}" srcOrd="1" destOrd="0" parTransId="{23B6A6B2-2893-AE44-ACB4-E916233522AB}" sibTransId="{92DF00CF-ACF9-0844-837C-567467B1BABD}"/>
    <dgm:cxn modelId="{F519A54A-2C90-884E-8704-726C3FA32928}" type="presOf" srcId="{08E5815A-D4B8-9849-9850-991C2A29C2F0}" destId="{2B9141D7-DF03-8841-8A60-BF6D1988CD3D}" srcOrd="0" destOrd="0" presId="urn:microsoft.com/office/officeart/2005/8/layout/cycle4"/>
    <dgm:cxn modelId="{69623251-2F6D-C649-B950-6BE016D13FAA}" type="presOf" srcId="{9A97E29F-FD05-8948-9A8E-1940CDC936BF}" destId="{2FF3531A-ABB6-FC4D-B671-7652BEBEEC6F}" srcOrd="1" destOrd="1" presId="urn:microsoft.com/office/officeart/2005/8/layout/cycle4"/>
    <dgm:cxn modelId="{89709E66-007B-554B-B572-790E480D38B9}" type="presOf" srcId="{29A6BFF0-ED9C-A044-9361-6052E3DC17B0}" destId="{42FD5EFE-76AA-664F-B747-BD627E9C1FDD}" srcOrd="0" destOrd="2" presId="urn:microsoft.com/office/officeart/2005/8/layout/cycle4"/>
    <dgm:cxn modelId="{66584C69-45F0-0443-86AE-B8FAEA6AA472}" type="presOf" srcId="{30F10FFE-0F22-5A40-8ACD-1F0027484470}" destId="{3619F051-1056-3045-B47A-4B6465C87351}" srcOrd="0" destOrd="1" presId="urn:microsoft.com/office/officeart/2005/8/layout/cycle4"/>
    <dgm:cxn modelId="{DD83176C-F867-8A4C-8A74-96608C24868A}" srcId="{6A73098A-CFE5-1D46-8EE6-DFA5A3B4C2FF}" destId="{C4BBB25F-7E3B-2644-A945-5837FA6B7A92}" srcOrd="2" destOrd="0" parTransId="{D71567F3-B41D-F54C-9A59-62CD0565CD1D}" sibTransId="{0623F92A-F2C5-174C-A81F-F2F6608808DD}"/>
    <dgm:cxn modelId="{C6CF466C-E707-A94E-A743-231F631E0354}" type="presOf" srcId="{276ECC0E-2190-6149-B32B-823A277AC52B}" destId="{3619F051-1056-3045-B47A-4B6465C87351}" srcOrd="0" destOrd="3" presId="urn:microsoft.com/office/officeart/2005/8/layout/cycle4"/>
    <dgm:cxn modelId="{D8D27B78-EA0C-5345-B239-7E0E45A55775}" srcId="{08E5815A-D4B8-9849-9850-991C2A29C2F0}" destId="{BF07D4A7-CFB6-5244-A040-37DB3648AC1D}" srcOrd="0" destOrd="0" parTransId="{9AC60EF0-E419-B949-8703-DBBB7365CAFC}" sibTransId="{BA73E5DA-36DE-1245-8FCB-701E3060A63A}"/>
    <dgm:cxn modelId="{C4664A7A-79EB-5A48-B21F-62440551D602}" srcId="{85374225-5CED-1A45-AF77-7C0F1F0FC31F}" destId="{6A73098A-CFE5-1D46-8EE6-DFA5A3B4C2FF}" srcOrd="2" destOrd="0" parTransId="{161046B4-B236-D641-8926-9713BA3C7ED5}" sibTransId="{EF8D9950-1A07-6740-A707-D50CA07A5DD0}"/>
    <dgm:cxn modelId="{F9F4137D-C9F1-9943-9A55-46D60C1E18F4}" type="presOf" srcId="{C4BBB25F-7E3B-2644-A945-5837FA6B7A92}" destId="{6DA11397-052F-DE4E-BB79-42B666D60F26}" srcOrd="1" destOrd="2" presId="urn:microsoft.com/office/officeart/2005/8/layout/cycle4"/>
    <dgm:cxn modelId="{02FE0D7F-DA3C-6244-AEA3-235DECBD2298}" srcId="{6A73098A-CFE5-1D46-8EE6-DFA5A3B4C2FF}" destId="{276ECC0E-2190-6149-B32B-823A277AC52B}" srcOrd="3" destOrd="0" parTransId="{A406ACBD-5036-FF48-99B1-B37E2241B0F1}" sibTransId="{68E70EA4-0ADD-DF4E-B552-0D5D3FD708C4}"/>
    <dgm:cxn modelId="{64507C87-B53B-6142-8F07-EF2BF0FD1843}" type="presOf" srcId="{C4BBB25F-7E3B-2644-A945-5837FA6B7A92}" destId="{3619F051-1056-3045-B47A-4B6465C87351}" srcOrd="0" destOrd="2" presId="urn:microsoft.com/office/officeart/2005/8/layout/cycle4"/>
    <dgm:cxn modelId="{94C0929C-08FF-A142-BAFF-A2F006386AE0}" srcId="{B62FECCF-1741-8842-BC7A-02ECB43F37A6}" destId="{EA2A0728-D1BB-0D44-A3E0-706A0D517B0B}" srcOrd="0" destOrd="0" parTransId="{25571040-0E76-5E43-99E4-3B98A012DF1B}" sibTransId="{FB75E26A-F17A-BA47-95AE-E40BA5120594}"/>
    <dgm:cxn modelId="{DAAC38A4-A317-B644-A245-CA3027AAC643}" type="presOf" srcId="{DADE0958-EB06-F548-AEAD-33A54F05E524}" destId="{24027DEB-2C1C-144E-8C23-7D5E91746401}" srcOrd="1" destOrd="0" presId="urn:microsoft.com/office/officeart/2005/8/layout/cycle4"/>
    <dgm:cxn modelId="{B4736DAF-DD70-304A-97AB-FC26C9F3CAF3}" type="presOf" srcId="{D18ACBA3-A9C4-2F4D-B6D0-4BC50D863854}" destId="{AA568F20-6D1F-574C-BC69-3C0914B70AF8}" srcOrd="0" destOrd="1" presId="urn:microsoft.com/office/officeart/2005/8/layout/cycle4"/>
    <dgm:cxn modelId="{8FB023B1-47A8-EA48-8437-35C311B61B1F}" type="presOf" srcId="{9A97E29F-FD05-8948-9A8E-1940CDC936BF}" destId="{3CF0AF12-9E79-0141-A5E7-A1C815ACE245}" srcOrd="0" destOrd="1" presId="urn:microsoft.com/office/officeart/2005/8/layout/cycle4"/>
    <dgm:cxn modelId="{87303AB3-26B7-BA4D-B35D-441C351AF93F}" type="presOf" srcId="{29A6BFF0-ED9C-A044-9361-6052E3DC17B0}" destId="{191A46A6-54B9-184E-823C-076319063231}" srcOrd="1" destOrd="2" presId="urn:microsoft.com/office/officeart/2005/8/layout/cycle4"/>
    <dgm:cxn modelId="{4A9742B7-7810-EE48-AF11-08A1CB527B09}" type="presOf" srcId="{DADE0958-EB06-F548-AEAD-33A54F05E524}" destId="{AA568F20-6D1F-574C-BC69-3C0914B70AF8}" srcOrd="0" destOrd="0" presId="urn:microsoft.com/office/officeart/2005/8/layout/cycle4"/>
    <dgm:cxn modelId="{07BE29C0-9769-EA45-A3F8-D79C5DD336F2}" srcId="{85374225-5CED-1A45-AF77-7C0F1F0FC31F}" destId="{81C6FD38-0157-9846-A65D-E9CD37B0A19A}" srcOrd="3" destOrd="0" parTransId="{2F5F6EA9-6702-5245-942F-44DE91803687}" sibTransId="{0387D6E2-4AE3-9143-8CF7-0507256A849D}"/>
    <dgm:cxn modelId="{00B07CC0-CF07-DE4C-AE02-A89FC2DFB406}" type="presOf" srcId="{B62FECCF-1741-8842-BC7A-02ECB43F37A6}" destId="{1996F05B-05BC-9044-A447-B02963A12799}" srcOrd="0" destOrd="0" presId="urn:microsoft.com/office/officeart/2005/8/layout/cycle4"/>
    <dgm:cxn modelId="{404D37C9-B81F-1C41-B4E5-008B527B9775}" type="presOf" srcId="{85374225-5CED-1A45-AF77-7C0F1F0FC31F}" destId="{4447C975-EAE2-6D4E-AFFC-D8D34ED13B6B}" srcOrd="0" destOrd="0" presId="urn:microsoft.com/office/officeart/2005/8/layout/cycle4"/>
    <dgm:cxn modelId="{48C458C9-826C-4941-BFDC-9CCA07C2DD0E}" type="presOf" srcId="{BF07D4A7-CFB6-5244-A040-37DB3648AC1D}" destId="{42FD5EFE-76AA-664F-B747-BD627E9C1FDD}" srcOrd="0" destOrd="0" presId="urn:microsoft.com/office/officeart/2005/8/layout/cycle4"/>
    <dgm:cxn modelId="{B9FE2EE4-6906-A349-9948-21499C32D5A6}" type="presOf" srcId="{441A7173-F5CA-EA4D-B9A1-5377CDD6E420}" destId="{AA568F20-6D1F-574C-BC69-3C0914B70AF8}" srcOrd="0" destOrd="2" presId="urn:microsoft.com/office/officeart/2005/8/layout/cycle4"/>
    <dgm:cxn modelId="{86A154E6-C6E0-DA46-AFD1-01AA3D68EBF9}" srcId="{81C6FD38-0157-9846-A65D-E9CD37B0A19A}" destId="{DADE0958-EB06-F548-AEAD-33A54F05E524}" srcOrd="0" destOrd="0" parTransId="{3887AD1A-6D9D-DD44-B38C-31B568E8FAA4}" sibTransId="{02C4F646-8F6A-114A-B37A-2406DBD1FEE2}"/>
    <dgm:cxn modelId="{030BCCE7-8C9B-E642-B48A-19D0C4BAE190}" srcId="{81C6FD38-0157-9846-A65D-E9CD37B0A19A}" destId="{441A7173-F5CA-EA4D-B9A1-5377CDD6E420}" srcOrd="2" destOrd="0" parTransId="{921AEBED-ED28-914C-BC93-81712745B5B1}" sibTransId="{3B760D42-1780-814D-A1E4-8EB9AC4766B0}"/>
    <dgm:cxn modelId="{C4C2A6EF-F261-2040-8412-51EEA047263C}" type="presOf" srcId="{97F8B369-EAE9-4242-9431-E99DC232FE67}" destId="{191A46A6-54B9-184E-823C-076319063231}" srcOrd="1" destOrd="1" presId="urn:microsoft.com/office/officeart/2005/8/layout/cycle4"/>
    <dgm:cxn modelId="{611A0BF0-2388-7C42-A665-D8DFF48F6202}" type="presOf" srcId="{81C6FD38-0157-9846-A65D-E9CD37B0A19A}" destId="{BF35910A-1AA8-1543-B4B6-177908F58287}" srcOrd="0" destOrd="0" presId="urn:microsoft.com/office/officeart/2005/8/layout/cycle4"/>
    <dgm:cxn modelId="{D5FCD6F1-05AF-A243-B7DB-4A73B7AFD5DE}" srcId="{6A73098A-CFE5-1D46-8EE6-DFA5A3B4C2FF}" destId="{2F8FBF30-6315-9040-B7CE-227833429A75}" srcOrd="0" destOrd="0" parTransId="{501E0177-9535-CB41-95B9-9886241898CF}" sibTransId="{16260155-7BC1-A144-A9EF-860EFA748D32}"/>
    <dgm:cxn modelId="{E67AC9F3-06A5-2B41-B22C-313B8813DCD3}" type="presOf" srcId="{441A7173-F5CA-EA4D-B9A1-5377CDD6E420}" destId="{24027DEB-2C1C-144E-8C23-7D5E91746401}" srcOrd="1" destOrd="2" presId="urn:microsoft.com/office/officeart/2005/8/layout/cycle4"/>
    <dgm:cxn modelId="{819386F7-83A5-6B4A-98AB-867F113B8584}" type="presOf" srcId="{97F8B369-EAE9-4242-9431-E99DC232FE67}" destId="{42FD5EFE-76AA-664F-B747-BD627E9C1FDD}" srcOrd="0" destOrd="1" presId="urn:microsoft.com/office/officeart/2005/8/layout/cycle4"/>
    <dgm:cxn modelId="{C79ABD2A-4E86-B240-B5D0-A9F31DF32B7A}" type="presParOf" srcId="{4447C975-EAE2-6D4E-AFFC-D8D34ED13B6B}" destId="{AB508049-2F83-5B40-B91E-E7443863DE07}" srcOrd="0" destOrd="0" presId="urn:microsoft.com/office/officeart/2005/8/layout/cycle4"/>
    <dgm:cxn modelId="{DB910D62-7280-1145-A524-C02554A44F94}" type="presParOf" srcId="{AB508049-2F83-5B40-B91E-E7443863DE07}" destId="{E450D3C2-CE7D-7944-A02F-25402BE1D468}" srcOrd="0" destOrd="0" presId="urn:microsoft.com/office/officeart/2005/8/layout/cycle4"/>
    <dgm:cxn modelId="{068A33B7-F830-F248-BC92-2EDAF1CF573B}" type="presParOf" srcId="{E450D3C2-CE7D-7944-A02F-25402BE1D468}" destId="{42FD5EFE-76AA-664F-B747-BD627E9C1FDD}" srcOrd="0" destOrd="0" presId="urn:microsoft.com/office/officeart/2005/8/layout/cycle4"/>
    <dgm:cxn modelId="{0A3B7DB0-08F9-404B-9E3C-B45FC250F565}" type="presParOf" srcId="{E450D3C2-CE7D-7944-A02F-25402BE1D468}" destId="{191A46A6-54B9-184E-823C-076319063231}" srcOrd="1" destOrd="0" presId="urn:microsoft.com/office/officeart/2005/8/layout/cycle4"/>
    <dgm:cxn modelId="{89A08AB3-CD15-DD41-9315-794CF14275E6}" type="presParOf" srcId="{AB508049-2F83-5B40-B91E-E7443863DE07}" destId="{EA1D657D-A81C-AF48-9866-CDDA573BB069}" srcOrd="1" destOrd="0" presId="urn:microsoft.com/office/officeart/2005/8/layout/cycle4"/>
    <dgm:cxn modelId="{9939A811-85F7-0D49-9FFB-15A8D57E6D29}" type="presParOf" srcId="{EA1D657D-A81C-AF48-9866-CDDA573BB069}" destId="{3CF0AF12-9E79-0141-A5E7-A1C815ACE245}" srcOrd="0" destOrd="0" presId="urn:microsoft.com/office/officeart/2005/8/layout/cycle4"/>
    <dgm:cxn modelId="{165FA00B-E82E-A748-8057-DE3F441086B7}" type="presParOf" srcId="{EA1D657D-A81C-AF48-9866-CDDA573BB069}" destId="{2FF3531A-ABB6-FC4D-B671-7652BEBEEC6F}" srcOrd="1" destOrd="0" presId="urn:microsoft.com/office/officeart/2005/8/layout/cycle4"/>
    <dgm:cxn modelId="{DB739293-A1C0-694D-BF97-F18CF775E7B3}" type="presParOf" srcId="{AB508049-2F83-5B40-B91E-E7443863DE07}" destId="{82355527-1774-7448-9FFC-CF6206F56266}" srcOrd="2" destOrd="0" presId="urn:microsoft.com/office/officeart/2005/8/layout/cycle4"/>
    <dgm:cxn modelId="{5A467D2A-4C03-AC45-B5B6-0B69B485266D}" type="presParOf" srcId="{82355527-1774-7448-9FFC-CF6206F56266}" destId="{3619F051-1056-3045-B47A-4B6465C87351}" srcOrd="0" destOrd="0" presId="urn:microsoft.com/office/officeart/2005/8/layout/cycle4"/>
    <dgm:cxn modelId="{CB0E42FA-EF41-8943-B58F-F848DA57745F}" type="presParOf" srcId="{82355527-1774-7448-9FFC-CF6206F56266}" destId="{6DA11397-052F-DE4E-BB79-42B666D60F26}" srcOrd="1" destOrd="0" presId="urn:microsoft.com/office/officeart/2005/8/layout/cycle4"/>
    <dgm:cxn modelId="{9960C264-1497-9147-813C-A1B5385C36DB}" type="presParOf" srcId="{AB508049-2F83-5B40-B91E-E7443863DE07}" destId="{658301BB-0E18-7A4C-90B8-14637D27D4DA}" srcOrd="3" destOrd="0" presId="urn:microsoft.com/office/officeart/2005/8/layout/cycle4"/>
    <dgm:cxn modelId="{493093FF-F8E8-F147-BE71-0F8BF506F5DE}" type="presParOf" srcId="{658301BB-0E18-7A4C-90B8-14637D27D4DA}" destId="{AA568F20-6D1F-574C-BC69-3C0914B70AF8}" srcOrd="0" destOrd="0" presId="urn:microsoft.com/office/officeart/2005/8/layout/cycle4"/>
    <dgm:cxn modelId="{E3CEFA52-C677-AE48-9D1B-30DECB8AE68A}" type="presParOf" srcId="{658301BB-0E18-7A4C-90B8-14637D27D4DA}" destId="{24027DEB-2C1C-144E-8C23-7D5E91746401}" srcOrd="1" destOrd="0" presId="urn:microsoft.com/office/officeart/2005/8/layout/cycle4"/>
    <dgm:cxn modelId="{C5564A46-BBC3-7347-B4CC-F8CD0684A9A9}" type="presParOf" srcId="{AB508049-2F83-5B40-B91E-E7443863DE07}" destId="{E41F81F2-B385-0242-A0A1-7BA5835CAE7C}" srcOrd="4" destOrd="0" presId="urn:microsoft.com/office/officeart/2005/8/layout/cycle4"/>
    <dgm:cxn modelId="{9A66DF84-2A48-2643-9C77-451C76A78FF8}" type="presParOf" srcId="{4447C975-EAE2-6D4E-AFFC-D8D34ED13B6B}" destId="{91471078-8E81-1E4E-B6EB-D61785ECDDF3}" srcOrd="1" destOrd="0" presId="urn:microsoft.com/office/officeart/2005/8/layout/cycle4"/>
    <dgm:cxn modelId="{FA5BDC0D-EA24-5B4B-9544-55203AE072BE}" type="presParOf" srcId="{91471078-8E81-1E4E-B6EB-D61785ECDDF3}" destId="{2B9141D7-DF03-8841-8A60-BF6D1988CD3D}" srcOrd="0" destOrd="0" presId="urn:microsoft.com/office/officeart/2005/8/layout/cycle4"/>
    <dgm:cxn modelId="{2374C1FC-EB44-AA4F-A589-03F3E39E5D79}" type="presParOf" srcId="{91471078-8E81-1E4E-B6EB-D61785ECDDF3}" destId="{1996F05B-05BC-9044-A447-B02963A12799}" srcOrd="1" destOrd="0" presId="urn:microsoft.com/office/officeart/2005/8/layout/cycle4"/>
    <dgm:cxn modelId="{92EE5859-9A2C-A94A-AC42-D09FEEFA0D00}" type="presParOf" srcId="{91471078-8E81-1E4E-B6EB-D61785ECDDF3}" destId="{B78372AE-DDA0-F244-9E07-FEA7F95E3F7F}" srcOrd="2" destOrd="0" presId="urn:microsoft.com/office/officeart/2005/8/layout/cycle4"/>
    <dgm:cxn modelId="{6312EEFF-B909-C243-A71C-33A3CDF44EB3}" type="presParOf" srcId="{91471078-8E81-1E4E-B6EB-D61785ECDDF3}" destId="{BF35910A-1AA8-1543-B4B6-177908F58287}" srcOrd="3" destOrd="0" presId="urn:microsoft.com/office/officeart/2005/8/layout/cycle4"/>
    <dgm:cxn modelId="{4EE48CBC-55A0-5543-A985-D3C97CD6A617}" type="presParOf" srcId="{91471078-8E81-1E4E-B6EB-D61785ECDDF3}" destId="{F47A0B52-18F0-D747-8AD7-C5C575C90D4C}" srcOrd="4" destOrd="0" presId="urn:microsoft.com/office/officeart/2005/8/layout/cycle4"/>
    <dgm:cxn modelId="{67FA7358-28E3-E84D-A887-90BD9EBD211D}" type="presParOf" srcId="{4447C975-EAE2-6D4E-AFFC-D8D34ED13B6B}" destId="{D57009A6-61E3-C849-AC92-7AE6807D1407}" srcOrd="2" destOrd="0" presId="urn:microsoft.com/office/officeart/2005/8/layout/cycle4"/>
    <dgm:cxn modelId="{F92D3F47-4089-794B-AA96-DE11994CE3BF}" type="presParOf" srcId="{4447C975-EAE2-6D4E-AFFC-D8D34ED13B6B}" destId="{4582BB41-DA38-D34C-98F9-6BB44C8E2E9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4821C-8183-BE4C-A772-F237E9D8D47E}">
      <dsp:nvSpPr>
        <dsp:cNvPr id="0" name=""/>
        <dsp:cNvSpPr/>
      </dsp:nvSpPr>
      <dsp:spPr>
        <a:xfrm>
          <a:off x="0" y="0"/>
          <a:ext cx="932688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1. 035 </a:t>
          </a:r>
          <a:r>
            <a:rPr lang="it-IT" sz="3200" kern="1200" dirty="0" err="1"/>
            <a:t>Gatrectomías</a:t>
          </a:r>
          <a:r>
            <a:rPr lang="it-IT" sz="3200" kern="1200" dirty="0"/>
            <a:t> </a:t>
          </a:r>
          <a:r>
            <a:rPr lang="it-IT" sz="3200" kern="1200" dirty="0" err="1"/>
            <a:t>totales</a:t>
          </a:r>
          <a:r>
            <a:rPr lang="it-IT" sz="3200" kern="1200" dirty="0"/>
            <a:t> </a:t>
          </a:r>
          <a:r>
            <a:rPr lang="it-IT" sz="3200" kern="1200" dirty="0" err="1"/>
            <a:t>anuales</a:t>
          </a:r>
          <a:r>
            <a:rPr lang="it-IT" sz="3200" kern="1200" dirty="0"/>
            <a:t> en Chile</a:t>
          </a:r>
          <a:r>
            <a:rPr lang="it-IT" sz="3200" kern="1200" baseline="30000" dirty="0"/>
            <a:t>1</a:t>
          </a:r>
          <a:r>
            <a:rPr lang="it-IT" sz="3200" kern="1200" dirty="0"/>
            <a:t> </a:t>
          </a:r>
          <a:endParaRPr lang="is-IS" sz="32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500" kern="1200" dirty="0"/>
            <a:t> 8</a:t>
          </a:r>
          <a:r>
            <a:rPr lang="es-CL" sz="2500" kern="1200" dirty="0"/>
            <a:t>% </a:t>
          </a:r>
          <a:r>
            <a:rPr lang="es-CL" sz="2500" kern="1200" dirty="0">
              <a:sym typeface="Wingdings"/>
            </a:rPr>
            <a:t></a:t>
          </a:r>
          <a:r>
            <a:rPr lang="es-CL" sz="2500" kern="1200" dirty="0"/>
            <a:t> Filtración de Esofagoyeyuno anastomosis (FEYA)</a:t>
          </a:r>
          <a:r>
            <a:rPr lang="es-CL" sz="2500" kern="1200" baseline="30000" dirty="0"/>
            <a:t>2</a:t>
          </a:r>
          <a:endParaRPr lang="is-IS" sz="2500" kern="1200" baseline="30000" dirty="0"/>
        </a:p>
      </dsp:txBody>
      <dsp:txXfrm>
        <a:off x="39768" y="39768"/>
        <a:ext cx="7861720" cy="1278252"/>
      </dsp:txXfrm>
    </dsp:sp>
    <dsp:sp modelId="{6D2CCECD-ACE0-134E-98F1-DFD195CAAC6C}">
      <dsp:nvSpPr>
        <dsp:cNvPr id="0" name=""/>
        <dsp:cNvSpPr/>
      </dsp:nvSpPr>
      <dsp:spPr>
        <a:xfrm>
          <a:off x="822959" y="1584087"/>
          <a:ext cx="932688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102610"/>
                <a:satOff val="-1119"/>
                <a:lumOff val="1278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02610"/>
                <a:satOff val="-1119"/>
                <a:lumOff val="1278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02610"/>
                <a:satOff val="-1119"/>
                <a:lumOff val="127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83 chilenos con FEYA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s-CL" sz="2500" kern="1200" dirty="0"/>
            <a:t>21,4% mortalidad</a:t>
          </a:r>
          <a:r>
            <a:rPr lang="es-CL" sz="2500" kern="1200" baseline="30000" dirty="0"/>
            <a:t>3</a:t>
          </a:r>
        </a:p>
      </dsp:txBody>
      <dsp:txXfrm>
        <a:off x="862727" y="1623855"/>
        <a:ext cx="7541821" cy="1278252"/>
      </dsp:txXfrm>
    </dsp:sp>
    <dsp:sp modelId="{6A0C7828-67C6-4048-B2D3-E764B3C645DF}">
      <dsp:nvSpPr>
        <dsp:cNvPr id="0" name=""/>
        <dsp:cNvSpPr/>
      </dsp:nvSpPr>
      <dsp:spPr>
        <a:xfrm>
          <a:off x="1645919" y="3168174"/>
          <a:ext cx="932688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205221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1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1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b="1" kern="1200" dirty="0">
              <a:solidFill>
                <a:schemeClr val="accent2">
                  <a:lumMod val="75000"/>
                </a:schemeClr>
              </a:solidFill>
            </a:rPr>
            <a:t>18 chilenos mueren anualmente por FEYA </a:t>
          </a:r>
        </a:p>
      </dsp:txBody>
      <dsp:txXfrm>
        <a:off x="1685687" y="3207942"/>
        <a:ext cx="7541821" cy="1278252"/>
      </dsp:txXfrm>
    </dsp:sp>
    <dsp:sp modelId="{DEA4C948-57B0-8542-8281-B103D7512C81}">
      <dsp:nvSpPr>
        <dsp:cNvPr id="0" name=""/>
        <dsp:cNvSpPr/>
      </dsp:nvSpPr>
      <dsp:spPr>
        <a:xfrm>
          <a:off x="844431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3600" kern="1200"/>
        </a:p>
      </dsp:txBody>
      <dsp:txXfrm>
        <a:off x="8642893" y="1029656"/>
        <a:ext cx="485410" cy="664128"/>
      </dsp:txXfrm>
    </dsp:sp>
    <dsp:sp modelId="{47938DD7-ABEB-9F44-AB73-67EE1E3D2D22}">
      <dsp:nvSpPr>
        <dsp:cNvPr id="0" name=""/>
        <dsp:cNvSpPr/>
      </dsp:nvSpPr>
      <dsp:spPr>
        <a:xfrm>
          <a:off x="926727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3600" kern="1200"/>
        </a:p>
      </dsp:txBody>
      <dsp:txXfrm>
        <a:off x="9465853" y="2604691"/>
        <a:ext cx="485410" cy="664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9F051-1056-3045-B47A-4B6465C87351}">
      <dsp:nvSpPr>
        <dsp:cNvPr id="0" name=""/>
        <dsp:cNvSpPr/>
      </dsp:nvSpPr>
      <dsp:spPr>
        <a:xfrm>
          <a:off x="6732780" y="3791712"/>
          <a:ext cx="2754567" cy="178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Sellantes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Clips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OTSC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 err="1"/>
            <a:t>EndoVAC</a:t>
          </a:r>
          <a:endParaRPr lang="es-ES_tradnl" sz="1700" kern="1200" dirty="0"/>
        </a:p>
      </dsp:txBody>
      <dsp:txXfrm>
        <a:off x="7598347" y="4276992"/>
        <a:ext cx="1849805" cy="1259859"/>
      </dsp:txXfrm>
    </dsp:sp>
    <dsp:sp modelId="{AA568F20-6D1F-574C-BC69-3C0914B70AF8}">
      <dsp:nvSpPr>
        <dsp:cNvPr id="0" name=""/>
        <dsp:cNvSpPr/>
      </dsp:nvSpPr>
      <dsp:spPr>
        <a:xfrm>
          <a:off x="2238486" y="3791712"/>
          <a:ext cx="2754567" cy="178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Reparar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 err="1"/>
            <a:t>Reanastomosis</a:t>
          </a:r>
          <a:endParaRPr lang="es-ES_tradn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 err="1"/>
            <a:t>Desfuncionalizar</a:t>
          </a:r>
          <a:endParaRPr lang="es-ES_tradnl" sz="1700" kern="1200" dirty="0"/>
        </a:p>
      </dsp:txBody>
      <dsp:txXfrm>
        <a:off x="2277682" y="4276992"/>
        <a:ext cx="1849805" cy="1259859"/>
      </dsp:txXfrm>
    </dsp:sp>
    <dsp:sp modelId="{3CF0AF12-9E79-0141-A5E7-A1C815ACE245}">
      <dsp:nvSpPr>
        <dsp:cNvPr id="0" name=""/>
        <dsp:cNvSpPr/>
      </dsp:nvSpPr>
      <dsp:spPr>
        <a:xfrm>
          <a:off x="6732780" y="0"/>
          <a:ext cx="2754567" cy="178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Material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Cobertura</a:t>
          </a:r>
        </a:p>
      </dsp:txBody>
      <dsp:txXfrm>
        <a:off x="7598347" y="39196"/>
        <a:ext cx="1849805" cy="1259859"/>
      </dsp:txXfrm>
    </dsp:sp>
    <dsp:sp modelId="{42FD5EFE-76AA-664F-B747-BD627E9C1FDD}">
      <dsp:nvSpPr>
        <dsp:cNvPr id="0" name=""/>
        <dsp:cNvSpPr/>
      </dsp:nvSpPr>
      <dsp:spPr>
        <a:xfrm>
          <a:off x="2238486" y="0"/>
          <a:ext cx="2754567" cy="178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Reg. Cero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Antibióticos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700" kern="1200" dirty="0"/>
            <a:t>Nutrición</a:t>
          </a:r>
        </a:p>
      </dsp:txBody>
      <dsp:txXfrm>
        <a:off x="2277682" y="39196"/>
        <a:ext cx="1849805" cy="1259859"/>
      </dsp:txXfrm>
    </dsp:sp>
    <dsp:sp modelId="{2B9141D7-DF03-8841-8A60-BF6D1988CD3D}">
      <dsp:nvSpPr>
        <dsp:cNvPr id="0" name=""/>
        <dsp:cNvSpPr/>
      </dsp:nvSpPr>
      <dsp:spPr>
        <a:xfrm>
          <a:off x="3392728" y="317834"/>
          <a:ext cx="2414428" cy="2414428"/>
        </a:xfrm>
        <a:prstGeom prst="pieWedge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Conservador</a:t>
          </a:r>
          <a:endParaRPr lang="es-ES_tradnl" sz="2100" kern="1200" dirty="0"/>
        </a:p>
      </dsp:txBody>
      <dsp:txXfrm>
        <a:off x="4099898" y="1025004"/>
        <a:ext cx="1707258" cy="1707258"/>
      </dsp:txXfrm>
    </dsp:sp>
    <dsp:sp modelId="{1996F05B-05BC-9044-A447-B02963A12799}">
      <dsp:nvSpPr>
        <dsp:cNvPr id="0" name=""/>
        <dsp:cNvSpPr/>
      </dsp:nvSpPr>
      <dsp:spPr>
        <a:xfrm rot="5400000">
          <a:off x="5918677" y="317834"/>
          <a:ext cx="2414428" cy="2414428"/>
        </a:xfrm>
        <a:prstGeom prst="pieWedge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Endoscópico protésico</a:t>
          </a:r>
        </a:p>
      </dsp:txBody>
      <dsp:txXfrm rot="-5400000">
        <a:off x="5918677" y="1025004"/>
        <a:ext cx="1707258" cy="1707258"/>
      </dsp:txXfrm>
    </dsp:sp>
    <dsp:sp modelId="{B78372AE-DDA0-F244-9E07-FEA7F95E3F7F}">
      <dsp:nvSpPr>
        <dsp:cNvPr id="0" name=""/>
        <dsp:cNvSpPr/>
      </dsp:nvSpPr>
      <dsp:spPr>
        <a:xfrm rot="10800000">
          <a:off x="5918677" y="2843784"/>
          <a:ext cx="2414428" cy="2414428"/>
        </a:xfrm>
        <a:prstGeom prst="pieWedge">
          <a:avLst/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Endoscópico no protésico</a:t>
          </a:r>
        </a:p>
      </dsp:txBody>
      <dsp:txXfrm rot="10800000">
        <a:off x="5918677" y="2843784"/>
        <a:ext cx="1707258" cy="1707258"/>
      </dsp:txXfrm>
    </dsp:sp>
    <dsp:sp modelId="{BF35910A-1AA8-1543-B4B6-177908F58287}">
      <dsp:nvSpPr>
        <dsp:cNvPr id="0" name=""/>
        <dsp:cNvSpPr/>
      </dsp:nvSpPr>
      <dsp:spPr>
        <a:xfrm rot="16200000">
          <a:off x="3392728" y="2843784"/>
          <a:ext cx="2414428" cy="2414428"/>
        </a:xfrm>
        <a:prstGeom prst="pieWedg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Quirúrgico</a:t>
          </a:r>
        </a:p>
      </dsp:txBody>
      <dsp:txXfrm rot="5400000">
        <a:off x="4099898" y="2843784"/>
        <a:ext cx="1707258" cy="1707258"/>
      </dsp:txXfrm>
    </dsp:sp>
    <dsp:sp modelId="{D57009A6-61E3-C849-AC92-7AE6807D1407}">
      <dsp:nvSpPr>
        <dsp:cNvPr id="0" name=""/>
        <dsp:cNvSpPr/>
      </dsp:nvSpPr>
      <dsp:spPr>
        <a:xfrm flipV="1">
          <a:off x="10305736" y="3306953"/>
          <a:ext cx="56327" cy="56330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582BB41-DA38-D34C-98F9-6BB44C8E2E9F}">
      <dsp:nvSpPr>
        <dsp:cNvPr id="0" name=""/>
        <dsp:cNvSpPr/>
      </dsp:nvSpPr>
      <dsp:spPr>
        <a:xfrm rot="10800000">
          <a:off x="5446107" y="2564982"/>
          <a:ext cx="833619" cy="724886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F50EB-5E22-2146-A565-1771D60559B1}" type="datetimeFigureOut">
              <a:rPr lang="es-ES_tradnl" smtClean="0"/>
              <a:t>17/6/19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6751-AC4E-7348-8447-92EE964259D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570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9052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Protesis</a:t>
            </a:r>
            <a:r>
              <a:rPr lang="es-ES_trad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reabsorvible</a:t>
            </a:r>
            <a:r>
              <a:rPr lang="es-ES_trad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31/25/31mm,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110mm </a:t>
            </a: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ELLA-CS,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Hradec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Kralove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Czech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0053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2002 -2013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Cirugía</a:t>
            </a:r>
            <a:r>
              <a:rPr lang="es-ES_trad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oncológica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diferencia estadística en demografía ni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carácterísticas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fístula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(94%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totaomente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cubireto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y 14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nset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SEMS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(M.I.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Seoul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South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Korea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Taewong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Medical,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Seoul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Korea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NSET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endoclip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71%(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Olympus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Japan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detachable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snare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(MAJ-340;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Olympus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Japan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adhesive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33%,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sealant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_tradn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1132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OTSC=</a:t>
            </a:r>
            <a:r>
              <a:rPr lang="es-ES_tradnl" baseline="0" dirty="0"/>
              <a:t> </a:t>
            </a:r>
            <a:r>
              <a:rPr lang="es-ES_tradnl" dirty="0" err="1"/>
              <a:t>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scope</a:t>
            </a:r>
            <a:r>
              <a:rPr lang="es-ES_tradnl" dirty="0"/>
              <a:t> clips </a:t>
            </a:r>
            <a:r>
              <a:rPr lang="es-ES_tradnl" dirty="0" err="1"/>
              <a:t>system</a:t>
            </a:r>
            <a:r>
              <a:rPr lang="es-ES_tradnl" dirty="0"/>
              <a:t>. </a:t>
            </a:r>
            <a:r>
              <a:rPr lang="es-ES_tradnl" dirty="0" err="1"/>
              <a:t>The</a:t>
            </a:r>
            <a:r>
              <a:rPr lang="es-ES_tradnl" dirty="0"/>
              <a:t> OTSC </a:t>
            </a:r>
            <a:r>
              <a:rPr lang="es-ES_tradnl" dirty="0" err="1"/>
              <a:t>system</a:t>
            </a:r>
            <a:r>
              <a:rPr lang="es-ES_tradnl" dirty="0"/>
              <a:t> </a:t>
            </a:r>
            <a:r>
              <a:rPr lang="es-ES_tradnl" dirty="0" err="1"/>
              <a:t>was</a:t>
            </a:r>
            <a:r>
              <a:rPr lang="es-ES_tradnl" dirty="0"/>
              <a:t> </a:t>
            </a:r>
            <a:r>
              <a:rPr lang="es-ES_tradnl" dirty="0" err="1"/>
              <a:t>approved</a:t>
            </a:r>
            <a:r>
              <a:rPr lang="es-ES_tradnl" dirty="0"/>
              <a:t> in </a:t>
            </a:r>
            <a:r>
              <a:rPr lang="es-ES_tradnl" dirty="0" err="1"/>
              <a:t>Europe</a:t>
            </a:r>
            <a:r>
              <a:rPr lang="es-ES_tradnl" dirty="0"/>
              <a:t> (CE </a:t>
            </a:r>
            <a:r>
              <a:rPr lang="es-ES_tradnl" dirty="0" err="1"/>
              <a:t>certification</a:t>
            </a:r>
            <a:r>
              <a:rPr lang="es-ES_tradnl" dirty="0"/>
              <a:t>) in 2009.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was</a:t>
            </a:r>
            <a:r>
              <a:rPr lang="es-ES_tradnl" dirty="0"/>
              <a:t> </a:t>
            </a:r>
            <a:r>
              <a:rPr lang="es-ES_tradnl" dirty="0" err="1"/>
              <a:t>cleared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U.S. </a:t>
            </a:r>
            <a:r>
              <a:rPr lang="es-ES_tradnl" dirty="0" err="1"/>
              <a:t>Food</a:t>
            </a:r>
            <a:r>
              <a:rPr lang="es-ES_tradnl" dirty="0"/>
              <a:t> and </a:t>
            </a:r>
            <a:r>
              <a:rPr lang="es-ES_tradnl" dirty="0" err="1"/>
              <a:t>Drug</a:t>
            </a:r>
            <a:r>
              <a:rPr lang="es-ES_tradnl" dirty="0"/>
              <a:t> </a:t>
            </a:r>
            <a:r>
              <a:rPr lang="es-ES_tradnl" dirty="0" err="1"/>
              <a:t>Administration</a:t>
            </a:r>
            <a:r>
              <a:rPr lang="es-ES_tradnl" dirty="0"/>
              <a:t> at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end</a:t>
            </a:r>
            <a:r>
              <a:rPr lang="es-ES_tradnl" dirty="0"/>
              <a:t> of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Eficacia: 60% oncológicos, esofágicas o </a:t>
            </a:r>
            <a:r>
              <a:rPr lang="es-ES_tradnl" dirty="0" err="1"/>
              <a:t>anastomóticas</a:t>
            </a:r>
            <a:r>
              <a:rPr lang="es-ES_tradnl" dirty="0"/>
              <a:t>.   100% perforación gástrica post banda </a:t>
            </a:r>
            <a:r>
              <a:rPr lang="es-ES_tradnl" dirty="0" err="1"/>
              <a:t>gastrica</a:t>
            </a:r>
            <a:r>
              <a:rPr lang="es-ES_tradnl" dirty="0"/>
              <a:t> o fistula </a:t>
            </a:r>
            <a:r>
              <a:rPr lang="es-ES_tradnl" dirty="0" err="1"/>
              <a:t>pancreatica</a:t>
            </a:r>
            <a:r>
              <a:rPr lang="es-ES_tradnl" dirty="0"/>
              <a:t>,</a:t>
            </a:r>
            <a:r>
              <a:rPr lang="es-ES_tradnl" baseline="0" dirty="0"/>
              <a:t> gastrostomías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aseline="0" dirty="0"/>
              <a:t>Durabilidad a largo plazo depende de latencia de instalación, a mayor latencia menor eficacia.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9533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OTSC=</a:t>
            </a:r>
            <a:r>
              <a:rPr lang="es-ES_tradnl" baseline="0" dirty="0"/>
              <a:t> </a:t>
            </a:r>
            <a:r>
              <a:rPr lang="es-ES_tradnl" dirty="0" err="1"/>
              <a:t>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scope</a:t>
            </a:r>
            <a:r>
              <a:rPr lang="es-ES_tradnl" dirty="0"/>
              <a:t> clips </a:t>
            </a:r>
            <a:r>
              <a:rPr lang="es-ES_tradnl" dirty="0" err="1"/>
              <a:t>system</a:t>
            </a:r>
            <a:r>
              <a:rPr lang="es-ES_tradnl" dirty="0"/>
              <a:t>. </a:t>
            </a:r>
            <a:r>
              <a:rPr lang="es-ES_tradnl" dirty="0" err="1"/>
              <a:t>The</a:t>
            </a:r>
            <a:r>
              <a:rPr lang="es-ES_tradnl" dirty="0"/>
              <a:t> OTSC </a:t>
            </a:r>
            <a:r>
              <a:rPr lang="es-ES_tradnl" dirty="0" err="1"/>
              <a:t>system</a:t>
            </a:r>
            <a:r>
              <a:rPr lang="es-ES_tradnl" dirty="0"/>
              <a:t> </a:t>
            </a:r>
            <a:r>
              <a:rPr lang="es-ES_tradnl" dirty="0" err="1"/>
              <a:t>was</a:t>
            </a:r>
            <a:r>
              <a:rPr lang="es-ES_tradnl" dirty="0"/>
              <a:t> </a:t>
            </a:r>
            <a:r>
              <a:rPr lang="es-ES_tradnl" dirty="0" err="1"/>
              <a:t>approved</a:t>
            </a:r>
            <a:r>
              <a:rPr lang="es-ES_tradnl" dirty="0"/>
              <a:t> in </a:t>
            </a:r>
            <a:r>
              <a:rPr lang="es-ES_tradnl" dirty="0" err="1"/>
              <a:t>Europe</a:t>
            </a:r>
            <a:r>
              <a:rPr lang="es-ES_tradnl" dirty="0"/>
              <a:t> (CE </a:t>
            </a:r>
            <a:r>
              <a:rPr lang="es-ES_tradnl" dirty="0" err="1"/>
              <a:t>certification</a:t>
            </a:r>
            <a:r>
              <a:rPr lang="es-ES_tradnl" dirty="0"/>
              <a:t>) in 2009.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was</a:t>
            </a:r>
            <a:r>
              <a:rPr lang="es-ES_tradnl" dirty="0"/>
              <a:t> </a:t>
            </a:r>
            <a:r>
              <a:rPr lang="es-ES_tradnl" dirty="0" err="1"/>
              <a:t>cleared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U.S. </a:t>
            </a:r>
            <a:r>
              <a:rPr lang="es-ES_tradnl" dirty="0" err="1"/>
              <a:t>Food</a:t>
            </a:r>
            <a:r>
              <a:rPr lang="es-ES_tradnl" dirty="0"/>
              <a:t> and </a:t>
            </a:r>
            <a:r>
              <a:rPr lang="es-ES_tradnl" dirty="0" err="1"/>
              <a:t>Drug</a:t>
            </a:r>
            <a:r>
              <a:rPr lang="es-ES_tradnl" dirty="0"/>
              <a:t> </a:t>
            </a:r>
            <a:r>
              <a:rPr lang="es-ES_tradnl" dirty="0" err="1"/>
              <a:t>Administration</a:t>
            </a:r>
            <a:r>
              <a:rPr lang="es-ES_tradnl" dirty="0"/>
              <a:t> at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end</a:t>
            </a:r>
            <a:r>
              <a:rPr lang="es-ES_tradnl" dirty="0"/>
              <a:t> of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Eficacia: 60% oncológicos, esofágicas o </a:t>
            </a:r>
            <a:r>
              <a:rPr lang="es-ES_tradnl" dirty="0" err="1"/>
              <a:t>anastomóticas</a:t>
            </a:r>
            <a:r>
              <a:rPr lang="es-ES_tradnl" dirty="0"/>
              <a:t>.   100% </a:t>
            </a:r>
            <a:r>
              <a:rPr lang="es-ES_tradnl" dirty="0" err="1"/>
              <a:t>bariatricas</a:t>
            </a:r>
            <a:r>
              <a:rPr lang="es-ES_tradnl" dirty="0"/>
              <a:t>,</a:t>
            </a:r>
            <a:r>
              <a:rPr lang="es-ES_tradnl" baseline="0" dirty="0"/>
              <a:t> gastrostomías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aseline="0" dirty="0"/>
              <a:t>Durabilidad a largo plazo depende de latencia de instalación, a mayor latencia menor eficacia.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069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70% </a:t>
            </a:r>
            <a:r>
              <a:rPr lang="es-ES_tradnl" dirty="0" err="1"/>
              <a:t>perforacion</a:t>
            </a:r>
            <a:r>
              <a:rPr lang="es-ES_tradnl" dirty="0"/>
              <a:t> </a:t>
            </a:r>
            <a:r>
              <a:rPr lang="es-ES_tradnl" dirty="0" err="1"/>
              <a:t>esofagica</a:t>
            </a:r>
            <a:r>
              <a:rPr lang="es-ES_tradnl" dirty="0"/>
              <a:t>, 80-100% en </a:t>
            </a:r>
            <a:r>
              <a:rPr lang="es-ES_tradnl" dirty="0" err="1"/>
              <a:t>filtracion</a:t>
            </a:r>
            <a:r>
              <a:rPr lang="es-ES_tradnl" dirty="0"/>
              <a:t> </a:t>
            </a:r>
            <a:r>
              <a:rPr lang="es-ES_tradnl" dirty="0" err="1"/>
              <a:t>anatsomótcia</a:t>
            </a:r>
            <a:endParaRPr lang="es-ES_tradnl" dirty="0"/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El</a:t>
            </a:r>
            <a:r>
              <a:rPr lang="es-ES_tradnl" baseline="0" dirty="0"/>
              <a:t> sello se da en </a:t>
            </a:r>
            <a:r>
              <a:rPr lang="es-ES" sz="1200" b="1" dirty="0"/>
              <a:t>20 </a:t>
            </a:r>
            <a:r>
              <a:rPr lang="es-ES" sz="1200" b="1" dirty="0" err="1"/>
              <a:t>dias</a:t>
            </a:r>
            <a:r>
              <a:rPr lang="es-ES" sz="1200" b="1" dirty="0"/>
              <a:t> </a:t>
            </a:r>
            <a:r>
              <a:rPr lang="es-ES" sz="1200" b="1" dirty="0" err="1"/>
              <a:t>aprox</a:t>
            </a:r>
            <a:endParaRPr lang="es-ES" sz="1200" b="1" dirty="0"/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Sangrado a </a:t>
            </a:r>
            <a:r>
              <a:rPr lang="es-ES" sz="2200" dirty="0"/>
              <a:t>secundario a </a:t>
            </a:r>
            <a:r>
              <a:rPr lang="es-ES" sz="2200" dirty="0" err="1"/>
              <a:t>pseudoaneurisma</a:t>
            </a:r>
            <a:r>
              <a:rPr lang="es-ES" sz="2200" dirty="0"/>
              <a:t> y lesión aortica.  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200" dirty="0"/>
              <a:t>Formas de posicionarlo </a:t>
            </a:r>
            <a:r>
              <a:rPr lang="es-ES" sz="2200" dirty="0" err="1"/>
              <a:t>antegrogrado</a:t>
            </a:r>
            <a:r>
              <a:rPr lang="es-ES" sz="2200" dirty="0"/>
              <a:t>, </a:t>
            </a:r>
            <a:r>
              <a:rPr lang="es-ES" sz="2200" dirty="0" err="1"/>
              <a:t>sobretuvo</a:t>
            </a:r>
            <a:r>
              <a:rPr lang="es-ES" sz="2200" dirty="0"/>
              <a:t>, </a:t>
            </a:r>
            <a:r>
              <a:rPr lang="es-ES" sz="2200" dirty="0" err="1"/>
              <a:t>rendez</a:t>
            </a:r>
            <a:r>
              <a:rPr lang="es-ES" sz="2200" dirty="0"/>
              <a:t> </a:t>
            </a:r>
            <a:r>
              <a:rPr lang="es-ES" sz="2200" dirty="0" err="1"/>
              <a:t>vous</a:t>
            </a:r>
            <a:endParaRPr lang="es-ES" sz="2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4655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8902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No hay estudios que posean un n significativo</a:t>
            </a:r>
            <a:r>
              <a:rPr lang="es-ES_tradnl" baseline="0" dirty="0"/>
              <a:t> o una metodología adecuada para realizar aseveración tajante </a:t>
            </a:r>
            <a:endParaRPr lang="es-ES_tradnl" dirty="0"/>
          </a:p>
          <a:p>
            <a:r>
              <a:rPr lang="es-ES_tradnl" dirty="0" err="1"/>
              <a:t>Opcion</a:t>
            </a:r>
            <a:r>
              <a:rPr lang="es-ES_tradnl" dirty="0"/>
              <a:t> </a:t>
            </a:r>
            <a:r>
              <a:rPr lang="es-ES_tradnl" dirty="0" err="1"/>
              <a:t>dependera</a:t>
            </a:r>
            <a:r>
              <a:rPr lang="es-ES_tradnl" dirty="0"/>
              <a:t> de</a:t>
            </a:r>
            <a:r>
              <a:rPr lang="es-ES_tradnl" baseline="0" dirty="0"/>
              <a:t>l contexto, hallazgos y experiencia del cirujano </a:t>
            </a:r>
          </a:p>
          <a:p>
            <a:r>
              <a:rPr lang="es-ES_tradnl" baseline="0" dirty="0"/>
              <a:t>Defectos pequeños reforzar y buenos drenajes, defectos moderados, contaminación limitada sopesar </a:t>
            </a:r>
            <a:r>
              <a:rPr lang="es-ES_tradnl" baseline="0" dirty="0" err="1"/>
              <a:t>neoanastomosis</a:t>
            </a:r>
            <a:r>
              <a:rPr lang="es-ES_tradnl" baseline="0" dirty="0"/>
              <a:t> defectos mayores con gran contaminación y necrosis </a:t>
            </a:r>
            <a:r>
              <a:rPr lang="es-ES_tradnl" baseline="0" dirty="0" err="1"/>
              <a:t>desfuncionalizar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9968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Clínica </a:t>
            </a:r>
            <a:r>
              <a:rPr lang="mr-IN" dirty="0"/>
              <a:t>–</a:t>
            </a:r>
            <a:r>
              <a:rPr lang="es-ES_tradnl" dirty="0"/>
              <a:t> Laboratorio</a:t>
            </a:r>
            <a:r>
              <a:rPr lang="es-ES_tradnl" baseline="0" dirty="0"/>
              <a:t> </a:t>
            </a:r>
            <a:r>
              <a:rPr lang="mr-IN" baseline="0" dirty="0"/>
              <a:t>–</a:t>
            </a:r>
            <a:r>
              <a:rPr lang="es-ES_tradnl" baseline="0" dirty="0"/>
              <a:t> Imágenes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23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91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13 artículos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4951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ESPECFICAR</a:t>
            </a:r>
            <a:r>
              <a:rPr lang="es-ES_tradnl" baseline="0"/>
              <a:t> LA RELEVANCIA DE PLANIFICAR</a:t>
            </a:r>
            <a:r>
              <a:rPr lang="es-ES_tradnl" baseline="0">
                <a:sym typeface="Wingdings"/>
              </a:rPr>
              <a:t> DE LO CONTRARIO PUEDES ESPERAR HASTA 4 HRS</a:t>
            </a:r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957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DRAMÁTICO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200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s-ES_tradnl" dirty="0"/>
              <a:t>Laparoscópico</a:t>
            </a:r>
            <a:endParaRPr lang="es-ES_tradnl" baseline="30000" dirty="0"/>
          </a:p>
          <a:p>
            <a:pPr lvl="2"/>
            <a:r>
              <a:rPr lang="es-ES_tradnl" dirty="0"/>
              <a:t>Evidencia controversial</a:t>
            </a:r>
          </a:p>
          <a:p>
            <a:pPr lvl="2"/>
            <a:r>
              <a:rPr lang="es-ES_tradnl" dirty="0"/>
              <a:t>2-6% (Asia)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424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  <a:p>
            <a:r>
              <a:rPr lang="es-ES_tradnl" dirty="0" err="1"/>
              <a:t>Laparoscopico</a:t>
            </a:r>
            <a:r>
              <a:rPr lang="es-ES_tradnl" dirty="0"/>
              <a:t> 8% </a:t>
            </a:r>
          </a:p>
          <a:p>
            <a:r>
              <a:rPr lang="es-ES_tradnl" dirty="0"/>
              <a:t>10 AÑOS DE ESTUDIO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67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Clínica </a:t>
            </a:r>
            <a:r>
              <a:rPr lang="mr-IN" dirty="0"/>
              <a:t>–</a:t>
            </a:r>
            <a:r>
              <a:rPr lang="es-ES_tradnl" dirty="0"/>
              <a:t> Laboratorio</a:t>
            </a:r>
            <a:r>
              <a:rPr lang="es-ES_tradnl" baseline="0" dirty="0"/>
              <a:t> </a:t>
            </a:r>
            <a:r>
              <a:rPr lang="mr-IN" baseline="0" dirty="0"/>
              <a:t>–</a:t>
            </a:r>
            <a:r>
              <a:rPr lang="es-ES_tradnl" baseline="0" dirty="0"/>
              <a:t> Imágenes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7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9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DREN</a:t>
            </a:r>
            <a:r>
              <a:rPr lang="es-ES_tradnl" dirty="0">
                <a:sym typeface="Wingdings"/>
              </a:rPr>
              <a:t> CLAVE</a:t>
            </a:r>
            <a:endParaRPr lang="es-ES_tradnl" dirty="0"/>
          </a:p>
          <a:p>
            <a:r>
              <a:rPr lang="es-ES_tradnl" dirty="0" err="1"/>
              <a:t>Somatostatina</a:t>
            </a:r>
            <a:r>
              <a:rPr lang="es-ES_tradnl" baseline="0" dirty="0"/>
              <a:t> si aumenta el debito y colección intermedia.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255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Migraciones hasta 61%</a:t>
            </a:r>
          </a:p>
          <a:p>
            <a:r>
              <a:rPr lang="es-ES_tradnl" dirty="0" err="1"/>
              <a:t>Diametro</a:t>
            </a:r>
            <a:r>
              <a:rPr lang="es-ES_tradnl" dirty="0"/>
              <a:t> &lt; 2 cm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OTSC=</a:t>
            </a:r>
            <a:r>
              <a:rPr lang="es-ES_tradnl" baseline="0" dirty="0"/>
              <a:t> </a:t>
            </a:r>
            <a:r>
              <a:rPr lang="es-ES_tradnl" dirty="0" err="1"/>
              <a:t>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scope</a:t>
            </a:r>
            <a:r>
              <a:rPr lang="es-ES_tradnl" dirty="0"/>
              <a:t> clips </a:t>
            </a:r>
            <a:r>
              <a:rPr lang="es-ES_tradnl" dirty="0" err="1"/>
              <a:t>system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275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Migraciones hasta 61%, estenosis</a:t>
            </a:r>
            <a:r>
              <a:rPr lang="es-ES_tradnl" baseline="0" dirty="0"/>
              <a:t> 8 </a:t>
            </a:r>
            <a:r>
              <a:rPr lang="mr-IN" baseline="0" dirty="0"/>
              <a:t>–</a:t>
            </a:r>
            <a:r>
              <a:rPr lang="es-ES_tradnl" baseline="0" dirty="0"/>
              <a:t> 10%</a:t>
            </a:r>
            <a:endParaRPr lang="es-ES_tradnl" dirty="0"/>
          </a:p>
          <a:p>
            <a:r>
              <a:rPr lang="es-ES_tradnl" dirty="0" err="1"/>
              <a:t>Diametro</a:t>
            </a:r>
            <a:r>
              <a:rPr lang="es-ES_tradnl" dirty="0"/>
              <a:t> &lt; 2 cm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OTSC=</a:t>
            </a:r>
            <a:r>
              <a:rPr lang="es-ES_tradnl" baseline="0" dirty="0"/>
              <a:t> </a:t>
            </a:r>
            <a:r>
              <a:rPr lang="es-ES_tradnl" dirty="0" err="1"/>
              <a:t>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scope</a:t>
            </a:r>
            <a:r>
              <a:rPr lang="es-ES_tradnl" dirty="0"/>
              <a:t> clips </a:t>
            </a:r>
            <a:r>
              <a:rPr lang="es-ES_tradnl" dirty="0" err="1"/>
              <a:t>system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262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Migraciones hasta 61%</a:t>
            </a:r>
          </a:p>
          <a:p>
            <a:r>
              <a:rPr lang="es-ES_tradnl" dirty="0" err="1"/>
              <a:t>Diametro</a:t>
            </a:r>
            <a:r>
              <a:rPr lang="es-ES_tradnl" dirty="0"/>
              <a:t> &lt; 2 cm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OTSC=</a:t>
            </a:r>
            <a:r>
              <a:rPr lang="es-ES_tradnl" baseline="0" dirty="0"/>
              <a:t> </a:t>
            </a:r>
            <a:r>
              <a:rPr lang="es-ES_tradnl" dirty="0" err="1"/>
              <a:t>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scope</a:t>
            </a:r>
            <a:r>
              <a:rPr lang="es-ES_tradnl" dirty="0"/>
              <a:t> clips </a:t>
            </a:r>
            <a:r>
              <a:rPr lang="es-ES_tradnl" dirty="0" err="1"/>
              <a:t>system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029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715DA2-FE2C-9F4E-9388-47BB7889A7B3}" type="slidenum">
              <a:rPr lang="es-ES_tradnl" altLang="en-US"/>
              <a:pPr/>
              <a:t>‹Nº›</a:t>
            </a:fld>
            <a:endParaRPr lang="es-ES_tradnl" alt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E20AD-0DCD-874B-82DA-FC646B832C59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7053-F035-F549-9CD5-FBA536136F91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E327D8-47EC-DE4C-AADD-60F6AA7341DB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620EF-8F34-3F43-9701-617BB383258D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CF850B-8162-5640-9FDD-9D7E176461A4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370AF-EDB5-0E48-AAC1-4AD0B1EE8E59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B145D-5F63-A949-A638-0A2EB0EBB4B9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6FC7-6DD6-6544-9940-0C9CBBB1B6B5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93223-9A6C-A54C-9E8A-BD4F439D4E5D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8E839-D5AE-534D-8BE7-DAC79282DB12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83532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06A03C-D9F9-184D-B507-80976DAD87A4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DC71E-9078-CC4C-8003-A94C0B964FBE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93223-9A6C-A54C-9E8A-BD4F439D4E5D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8E839-D5AE-534D-8BE7-DAC79282DB12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F843FC-C5FE-FE4B-9501-04B30A2AB04C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C6590-641E-A540-A9B0-BEC195F4A631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5AC66-D5F3-0447-A725-12D22D5052C4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C12D5-E984-634C-942A-00B1143545C7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815337-3065-BD4A-8D16-7F7B4481DBFF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2561-BD4E-0842-A393-7192CFBC19AE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869B05-8268-4A49-A656-66F06B263CDA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E149-816D-4B44-8143-9DE45733F142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533364-5EF9-7942-8189-03AEDA8360FC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A68D5-189A-8249-B227-0E96E00B2755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1331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CA6393-FE99-1E46-9CC3-DFDACF19F10A}" type="datetime1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17/6/19</a:t>
            </a:fld>
            <a:endParaRPr lang="es-ES" altLang="en-US">
              <a:ea typeface="ＭＳ Ｐゴシック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6F1957-64CE-CC48-A302-0D2FEEC46CDC}" type="slidenum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4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L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L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C858FB-78C2-8449-B54B-E73F6056F5C9}" type="datetime1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17-06-19</a:t>
            </a:fld>
            <a:endParaRPr lang="es-CL" altLang="en-US">
              <a:ea typeface="ＭＳ Ｐゴシック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30DD52-F6F4-1C47-A699-C5C10F86D89E}" type="slidenum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70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2.pn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6.jpg"/><Relationship Id="rId3" Type="http://schemas.openxmlformats.org/officeDocument/2006/relationships/audio" Target="../media/media2.m4a"/><Relationship Id="rId7" Type="http://schemas.openxmlformats.org/officeDocument/2006/relationships/diagramData" Target="../diagrams/data1.xml"/><Relationship Id="rId12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2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4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3.m4a"/><Relationship Id="rId7" Type="http://schemas.openxmlformats.org/officeDocument/2006/relationships/image" Target="../media/image26.png"/><Relationship Id="rId2" Type="http://schemas.microsoft.com/office/2007/relationships/media" Target="../media/media23.m4a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rugiadocente.com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hape 9"/>
          <p:cNvSpPr>
            <a:spLocks noGrp="1"/>
          </p:cNvSpPr>
          <p:nvPr>
            <p:ph type="body" idx="4294967295"/>
          </p:nvPr>
        </p:nvSpPr>
        <p:spPr>
          <a:xfrm>
            <a:off x="5157049" y="4712732"/>
            <a:ext cx="6695647" cy="1471613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Dr. Manuel Figueroa Giralt </a:t>
            </a:r>
            <a:r>
              <a:rPr lang="es-ES_tradnl" altLang="en-US" sz="2000" dirty="0" err="1">
                <a:solidFill>
                  <a:srgbClr val="000000"/>
                </a:solidFill>
              </a:rPr>
              <a:t>MSCCh</a:t>
            </a:r>
            <a:r>
              <a:rPr lang="es-ES_tradnl" altLang="en-US" sz="2000" dirty="0">
                <a:solidFill>
                  <a:srgbClr val="000000"/>
                </a:solidFill>
              </a:rPr>
              <a:t>, FELAC , ISS, IFSO, FACS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Cirugía Digestiva Hospital Clínico Universidad de Chile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Profesor Asistente Facultad de Medicina Universidad de Chile</a:t>
            </a:r>
          </a:p>
        </p:txBody>
      </p:sp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4881324" y="2019895"/>
            <a:ext cx="72470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Manejo de las Fistulas </a:t>
            </a:r>
            <a:r>
              <a:rPr lang="es-ES" sz="54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Esofagoyeyunales</a:t>
            </a:r>
            <a:endParaRPr lang="es-ES" sz="5400" b="1" spc="5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156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8833B2-2707-4241-9F3C-5137ED043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8729"/>
      </p:ext>
    </p:extLst>
  </p:cSld>
  <p:clrMapOvr>
    <a:masterClrMapping/>
  </p:clrMapOvr>
  <p:transition spd="med" advTm="7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586133" y="5471383"/>
            <a:ext cx="4605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400" dirty="0" err="1"/>
              <a:t>Feith</a:t>
            </a:r>
            <a:r>
              <a:rPr lang="es-ES" sz="1400" dirty="0"/>
              <a:t>. </a:t>
            </a:r>
            <a:r>
              <a:rPr lang="fi-FI" sz="1400" dirty="0" err="1"/>
              <a:t>Clin</a:t>
            </a:r>
            <a:r>
              <a:rPr lang="fi-FI" sz="1400" dirty="0"/>
              <a:t> </a:t>
            </a:r>
            <a:r>
              <a:rPr lang="fi-FI" sz="1400" dirty="0" err="1"/>
              <a:t>Gastro</a:t>
            </a:r>
            <a:r>
              <a:rPr lang="fi-FI" sz="1400" dirty="0"/>
              <a:t>- </a:t>
            </a:r>
            <a:r>
              <a:rPr lang="fi-FI" sz="1400" dirty="0" err="1"/>
              <a:t>enterol</a:t>
            </a:r>
            <a:r>
              <a:rPr lang="fi-FI" sz="1400" dirty="0"/>
              <a:t> </a:t>
            </a:r>
            <a:r>
              <a:rPr lang="fi-FI" sz="1400" dirty="0" err="1"/>
              <a:t>Hepatol</a:t>
            </a:r>
            <a:r>
              <a:rPr lang="fi-FI" sz="1400" dirty="0"/>
              <a:t> 2011;9:202–10.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/>
              <a:t>Fernandez. </a:t>
            </a:r>
            <a:r>
              <a:rPr lang="pt-BR" sz="1400" dirty="0" err="1"/>
              <a:t>Rev</a:t>
            </a:r>
            <a:r>
              <a:rPr lang="pt-BR" sz="1400" dirty="0"/>
              <a:t> </a:t>
            </a:r>
            <a:r>
              <a:rPr lang="pt-BR" sz="1400" dirty="0" err="1"/>
              <a:t>Esp</a:t>
            </a:r>
            <a:r>
              <a:rPr lang="pt-BR" sz="1400" dirty="0"/>
              <a:t> </a:t>
            </a:r>
            <a:r>
              <a:rPr lang="pt-BR" sz="1400" dirty="0" err="1"/>
              <a:t>Enferm</a:t>
            </a:r>
            <a:r>
              <a:rPr lang="pt-BR" sz="1400" dirty="0"/>
              <a:t> </a:t>
            </a:r>
            <a:r>
              <a:rPr lang="pt-BR" sz="1400" dirty="0" err="1"/>
              <a:t>Dig</a:t>
            </a:r>
            <a:r>
              <a:rPr lang="pt-BR" sz="1400" dirty="0"/>
              <a:t> 2010;102:704–10.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 err="1"/>
              <a:t>Aurello</a:t>
            </a:r>
            <a:r>
              <a:rPr lang="pt-BR" sz="1400" dirty="0"/>
              <a:t>. </a:t>
            </a:r>
            <a:r>
              <a:rPr lang="mr-IN" sz="1400" dirty="0" err="1"/>
              <a:t>Am</a:t>
            </a:r>
            <a:r>
              <a:rPr lang="mr-IN" sz="1400" dirty="0"/>
              <a:t> </a:t>
            </a:r>
            <a:r>
              <a:rPr lang="mr-IN" sz="1400" dirty="0" err="1"/>
              <a:t>Surg</a:t>
            </a:r>
            <a:r>
              <a:rPr lang="es-ES" sz="1400" dirty="0"/>
              <a:t> </a:t>
            </a:r>
            <a:r>
              <a:rPr lang="mr-IN" sz="1400" dirty="0"/>
              <a:t>2015;81:450–3.</a:t>
            </a:r>
            <a:endParaRPr lang="es-ES" sz="1400" dirty="0"/>
          </a:p>
          <a:p>
            <a:pPr marL="342900" indent="-342900">
              <a:buFont typeface="+mj-lt"/>
              <a:buAutoNum type="arabicPeriod"/>
            </a:pPr>
            <a:r>
              <a:rPr lang="es-ES" sz="1400" dirty="0" err="1"/>
              <a:t>Tekinbas</a:t>
            </a:r>
            <a:r>
              <a:rPr lang="es-ES" sz="1400" dirty="0"/>
              <a:t>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Thorac</a:t>
            </a:r>
            <a:r>
              <a:rPr lang="it-IT" sz="1400" dirty="0"/>
              <a:t> </a:t>
            </a:r>
            <a:r>
              <a:rPr lang="it-IT" sz="1400" dirty="0" err="1"/>
              <a:t>Cardiovasc</a:t>
            </a:r>
            <a:r>
              <a:rPr lang="it-IT" sz="1400" dirty="0"/>
              <a:t> </a:t>
            </a:r>
            <a:r>
              <a:rPr lang="it-IT" sz="1400" dirty="0" err="1"/>
              <a:t>Surg</a:t>
            </a:r>
            <a:r>
              <a:rPr lang="it-IT" sz="1400" dirty="0"/>
              <a:t> 2009;137:766–7.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dirty="0" err="1"/>
              <a:t>Shim</a:t>
            </a:r>
            <a:r>
              <a:rPr lang="it-IT" sz="1400" dirty="0"/>
              <a:t>. </a:t>
            </a:r>
            <a:r>
              <a:rPr lang="it-IT" sz="1400" dirty="0" err="1"/>
              <a:t>Surg</a:t>
            </a:r>
            <a:r>
              <a:rPr lang="it-IT" sz="1400" dirty="0"/>
              <a:t> </a:t>
            </a:r>
            <a:r>
              <a:rPr lang="it-IT" sz="1400" dirty="0" err="1"/>
              <a:t>Endosc</a:t>
            </a:r>
            <a:r>
              <a:rPr lang="it-IT" sz="1400" dirty="0"/>
              <a:t> 2014;28:833–40.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dirty="0" err="1"/>
              <a:t>Kim</a:t>
            </a:r>
            <a:r>
              <a:rPr lang="it-IT" sz="1400" dirty="0"/>
              <a:t>. </a:t>
            </a:r>
            <a:r>
              <a:rPr lang="pt-BR" sz="1400" dirty="0" err="1"/>
              <a:t>Scand</a:t>
            </a:r>
            <a:r>
              <a:rPr lang="pt-BR" sz="1400" dirty="0"/>
              <a:t> J </a:t>
            </a:r>
            <a:r>
              <a:rPr lang="pt-BR" sz="1400" dirty="0" err="1"/>
              <a:t>Gastroenterol</a:t>
            </a:r>
            <a:r>
              <a:rPr lang="pt-BR" sz="1400" dirty="0"/>
              <a:t> 2013;48:111–8.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46175" y="2007426"/>
            <a:ext cx="11427291" cy="406549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Endoscópico</a:t>
            </a:r>
          </a:p>
          <a:p>
            <a:pPr lvl="1"/>
            <a:r>
              <a:rPr lang="es-ES" sz="2400" dirty="0"/>
              <a:t>Distintas opciones: </a:t>
            </a:r>
          </a:p>
          <a:p>
            <a:pPr lvl="2"/>
            <a:r>
              <a:rPr lang="es-ES" b="1" dirty="0"/>
              <a:t>Protésicas</a:t>
            </a:r>
            <a:r>
              <a:rPr lang="es-ES" baseline="30000" dirty="0"/>
              <a:t>1,2</a:t>
            </a:r>
            <a:endParaRPr lang="es-ES" dirty="0"/>
          </a:p>
          <a:p>
            <a:pPr lvl="2"/>
            <a:r>
              <a:rPr lang="es-ES" b="1" dirty="0"/>
              <a:t>No protésicas</a:t>
            </a:r>
            <a:r>
              <a:rPr lang="es-ES" baseline="30000" dirty="0"/>
              <a:t>2,3,4,5</a:t>
            </a:r>
            <a:endParaRPr lang="es-ES" dirty="0"/>
          </a:p>
          <a:p>
            <a:pPr lvl="3"/>
            <a:r>
              <a:rPr lang="es-ES" dirty="0"/>
              <a:t>Clips, OTSC, </a:t>
            </a:r>
            <a:r>
              <a:rPr lang="es-ES" dirty="0" err="1"/>
              <a:t>EndoVAC</a:t>
            </a:r>
            <a:r>
              <a:rPr lang="es-ES" dirty="0"/>
              <a:t>, pegamentos (</a:t>
            </a:r>
            <a:r>
              <a:rPr lang="es-ES" dirty="0" err="1"/>
              <a:t>Histocryl</a:t>
            </a:r>
            <a:r>
              <a:rPr lang="es-ES" dirty="0"/>
              <a:t>, </a:t>
            </a:r>
            <a:r>
              <a:rPr lang="es-ES" dirty="0" err="1"/>
              <a:t>Briplast</a:t>
            </a:r>
            <a:r>
              <a:rPr lang="es-ES" dirty="0"/>
              <a:t>), Sutura</a:t>
            </a:r>
            <a:endParaRPr lang="es-ES" baseline="30000" dirty="0"/>
          </a:p>
          <a:p>
            <a:pPr lvl="2"/>
            <a:endParaRPr lang="es-ES" sz="2400" dirty="0"/>
          </a:p>
          <a:p>
            <a:pPr lvl="1"/>
            <a:r>
              <a:rPr lang="es-ES" sz="2400" dirty="0"/>
              <a:t>Éxito hasta en 70% de los casos</a:t>
            </a:r>
            <a:r>
              <a:rPr lang="es-ES" sz="2400" baseline="30000" dirty="0"/>
              <a:t>1</a:t>
            </a:r>
          </a:p>
          <a:p>
            <a:pPr lvl="2"/>
            <a:r>
              <a:rPr lang="es-ES" sz="2000" dirty="0"/>
              <a:t>Diámetro del defecto </a:t>
            </a:r>
            <a:r>
              <a:rPr lang="es-ES" sz="2000" baseline="30000" dirty="0"/>
              <a:t>6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F8E295-9D57-924F-9FC6-80FA174B7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1"/>
    </mc:Choice>
    <mc:Fallback xmlns="">
      <p:transition spd="slow" advTm="1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586133" y="5471383"/>
            <a:ext cx="4605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400" dirty="0" err="1"/>
              <a:t>Feith</a:t>
            </a:r>
            <a:r>
              <a:rPr lang="es-ES" sz="1400" dirty="0"/>
              <a:t>. </a:t>
            </a:r>
            <a:r>
              <a:rPr lang="fi-FI" sz="1400" dirty="0" err="1"/>
              <a:t>Clin</a:t>
            </a:r>
            <a:r>
              <a:rPr lang="fi-FI" sz="1400" dirty="0"/>
              <a:t> </a:t>
            </a:r>
            <a:r>
              <a:rPr lang="fi-FI" sz="1400" dirty="0" err="1"/>
              <a:t>Gastro</a:t>
            </a:r>
            <a:r>
              <a:rPr lang="fi-FI" sz="1400" dirty="0"/>
              <a:t>- </a:t>
            </a:r>
            <a:r>
              <a:rPr lang="fi-FI" sz="1400" dirty="0" err="1"/>
              <a:t>enterol</a:t>
            </a:r>
            <a:r>
              <a:rPr lang="fi-FI" sz="1400" dirty="0"/>
              <a:t> </a:t>
            </a:r>
            <a:r>
              <a:rPr lang="fi-FI" sz="1400" dirty="0" err="1"/>
              <a:t>Hepatol</a:t>
            </a:r>
            <a:r>
              <a:rPr lang="fi-FI" sz="1400" dirty="0"/>
              <a:t> 2011;9:202–10.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/>
              <a:t>Fernandez. </a:t>
            </a:r>
            <a:r>
              <a:rPr lang="pt-BR" sz="1400" dirty="0" err="1"/>
              <a:t>Rev</a:t>
            </a:r>
            <a:r>
              <a:rPr lang="pt-BR" sz="1400" dirty="0"/>
              <a:t> </a:t>
            </a:r>
            <a:r>
              <a:rPr lang="pt-BR" sz="1400" dirty="0" err="1"/>
              <a:t>Esp</a:t>
            </a:r>
            <a:r>
              <a:rPr lang="pt-BR" sz="1400" dirty="0"/>
              <a:t> </a:t>
            </a:r>
            <a:r>
              <a:rPr lang="pt-BR" sz="1400" dirty="0" err="1"/>
              <a:t>Enferm</a:t>
            </a:r>
            <a:r>
              <a:rPr lang="pt-BR" sz="1400" dirty="0"/>
              <a:t> </a:t>
            </a:r>
            <a:r>
              <a:rPr lang="pt-BR" sz="1400" dirty="0" err="1"/>
              <a:t>Dig</a:t>
            </a:r>
            <a:r>
              <a:rPr lang="pt-BR" sz="1400" dirty="0"/>
              <a:t> 2010;102:704–10.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 err="1"/>
              <a:t>Aurello</a:t>
            </a:r>
            <a:r>
              <a:rPr lang="pt-BR" sz="1400" dirty="0"/>
              <a:t>. </a:t>
            </a:r>
            <a:r>
              <a:rPr lang="mr-IN" sz="1400" dirty="0" err="1"/>
              <a:t>Am</a:t>
            </a:r>
            <a:r>
              <a:rPr lang="mr-IN" sz="1400" dirty="0"/>
              <a:t> </a:t>
            </a:r>
            <a:r>
              <a:rPr lang="mr-IN" sz="1400" dirty="0" err="1"/>
              <a:t>Surg</a:t>
            </a:r>
            <a:r>
              <a:rPr lang="es-ES" sz="1400" dirty="0"/>
              <a:t> </a:t>
            </a:r>
            <a:r>
              <a:rPr lang="mr-IN" sz="1400" dirty="0"/>
              <a:t>2015;81:450–3.</a:t>
            </a:r>
            <a:endParaRPr lang="es-ES" sz="1400" dirty="0"/>
          </a:p>
          <a:p>
            <a:pPr marL="342900" indent="-342900">
              <a:buFont typeface="+mj-lt"/>
              <a:buAutoNum type="arabicPeriod"/>
            </a:pPr>
            <a:r>
              <a:rPr lang="es-ES" sz="1400" dirty="0" err="1"/>
              <a:t>Tekinbas</a:t>
            </a:r>
            <a:r>
              <a:rPr lang="es-ES" sz="1400" dirty="0"/>
              <a:t>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Thorac</a:t>
            </a:r>
            <a:r>
              <a:rPr lang="it-IT" sz="1400" dirty="0"/>
              <a:t> </a:t>
            </a:r>
            <a:r>
              <a:rPr lang="it-IT" sz="1400" dirty="0" err="1"/>
              <a:t>Cardiovasc</a:t>
            </a:r>
            <a:r>
              <a:rPr lang="it-IT" sz="1400" dirty="0"/>
              <a:t> </a:t>
            </a:r>
            <a:r>
              <a:rPr lang="it-IT" sz="1400" dirty="0" err="1"/>
              <a:t>Surg</a:t>
            </a:r>
            <a:r>
              <a:rPr lang="it-IT" sz="1400" dirty="0"/>
              <a:t> 2009;137:766–7.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dirty="0" err="1"/>
              <a:t>Shim</a:t>
            </a:r>
            <a:r>
              <a:rPr lang="it-IT" sz="1400" dirty="0"/>
              <a:t>. </a:t>
            </a:r>
            <a:r>
              <a:rPr lang="it-IT" sz="1400" dirty="0" err="1"/>
              <a:t>Surg</a:t>
            </a:r>
            <a:r>
              <a:rPr lang="it-IT" sz="1400" dirty="0"/>
              <a:t> </a:t>
            </a:r>
            <a:r>
              <a:rPr lang="it-IT" sz="1400" dirty="0" err="1"/>
              <a:t>Endosc</a:t>
            </a:r>
            <a:r>
              <a:rPr lang="it-IT" sz="1400" dirty="0"/>
              <a:t> 2014;28:833–40.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dirty="0" err="1"/>
              <a:t>Kim</a:t>
            </a:r>
            <a:r>
              <a:rPr lang="it-IT" sz="1400" dirty="0"/>
              <a:t>. </a:t>
            </a:r>
            <a:r>
              <a:rPr lang="pt-BR" sz="1400" dirty="0" err="1"/>
              <a:t>Scand</a:t>
            </a:r>
            <a:r>
              <a:rPr lang="pt-BR" sz="1400" dirty="0"/>
              <a:t> J </a:t>
            </a:r>
            <a:r>
              <a:rPr lang="pt-BR" sz="1400" dirty="0" err="1"/>
              <a:t>Gastroenterol</a:t>
            </a:r>
            <a:r>
              <a:rPr lang="pt-BR" sz="1400" dirty="0"/>
              <a:t> 2013;48:111–8.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46176" y="2007426"/>
            <a:ext cx="5056094" cy="406549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Endoscópico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46176" y="4586971"/>
            <a:ext cx="65335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s-ES" sz="1600" dirty="0"/>
          </a:p>
          <a:p>
            <a:pPr lvl="1"/>
            <a:r>
              <a:rPr lang="es-ES" sz="2400" dirty="0"/>
              <a:t>Contra</a:t>
            </a:r>
            <a:r>
              <a:rPr lang="es-ES" sz="2000" dirty="0"/>
              <a:t> 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ES" sz="1600" dirty="0"/>
              <a:t>Evidencia limitada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ES" sz="1600" dirty="0"/>
              <a:t>Complicaciones de las prótesis: migración, integración y dolor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ES" sz="1600" dirty="0"/>
              <a:t>Complicaciones asociada a </a:t>
            </a:r>
            <a:r>
              <a:rPr lang="es-ES" sz="1600" dirty="0" err="1"/>
              <a:t>reintervenciones</a:t>
            </a:r>
            <a:endParaRPr lang="es-ES" sz="1600" dirty="0"/>
          </a:p>
        </p:txBody>
      </p:sp>
      <p:pic>
        <p:nvPicPr>
          <p:cNvPr id="1026" name="Picture 2" descr="esultado de imagen para balanz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23825" r="5471" b="27783"/>
          <a:stretch/>
        </p:blipFill>
        <p:spPr bwMode="auto">
          <a:xfrm>
            <a:off x="3622227" y="3085219"/>
            <a:ext cx="4466415" cy="200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86133" y="2677575"/>
            <a:ext cx="3783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400" dirty="0"/>
              <a:t>Pro 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ES" sz="1600" dirty="0"/>
              <a:t>Menos invasivo que una Cg</a:t>
            </a:r>
            <a:endParaRPr lang="es-ES_trad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EEA8E5-92BF-1343-B1F2-5986351EA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6"/>
    </mc:Choice>
    <mc:Fallback xmlns="">
      <p:transition spd="slow" advTm="2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123944" y="5480644"/>
            <a:ext cx="4017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1. Ramos. ABCD 2015;28:216.</a:t>
            </a:r>
          </a:p>
          <a:p>
            <a:r>
              <a:rPr lang="es-ES" sz="1400" dirty="0"/>
              <a:t>2. Da Costa. </a:t>
            </a:r>
            <a:r>
              <a:rPr lang="es-ES" sz="1400" dirty="0" err="1"/>
              <a:t>Endoscopy</a:t>
            </a:r>
            <a:r>
              <a:rPr lang="es-ES" sz="1400" dirty="0"/>
              <a:t> 2013;45:342-342</a:t>
            </a:r>
          </a:p>
          <a:p>
            <a:r>
              <a:rPr lang="es-ES" sz="1400" dirty="0"/>
              <a:t>3. </a:t>
            </a:r>
            <a:r>
              <a:rPr lang="es-ES" sz="1400" dirty="0" err="1"/>
              <a:t>Carboni</a:t>
            </a:r>
            <a:r>
              <a:rPr lang="es-ES" sz="1400" dirty="0"/>
              <a:t>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Gastrointest</a:t>
            </a:r>
            <a:r>
              <a:rPr lang="it-IT" sz="1400" dirty="0"/>
              <a:t> </a:t>
            </a:r>
            <a:r>
              <a:rPr lang="it-IT" sz="1400" dirty="0" err="1"/>
              <a:t>Oncol</a:t>
            </a:r>
            <a:r>
              <a:rPr lang="it-IT" sz="1400" dirty="0"/>
              <a:t> 2016;7:515-522 </a:t>
            </a:r>
          </a:p>
          <a:p>
            <a:r>
              <a:rPr lang="it-IT" sz="1400" dirty="0"/>
              <a:t>4. van </a:t>
            </a:r>
            <a:r>
              <a:rPr lang="it-IT" sz="1400" dirty="0" err="1"/>
              <a:t>Boeckel</a:t>
            </a:r>
            <a:r>
              <a:rPr lang="it-IT" sz="1400" dirty="0"/>
              <a:t>. BMC </a:t>
            </a:r>
            <a:r>
              <a:rPr lang="it-IT" sz="1400" dirty="0" err="1"/>
              <a:t>Gastroenterol</a:t>
            </a:r>
            <a:r>
              <a:rPr lang="it-IT" sz="1400" dirty="0"/>
              <a:t> 2012;12:19.</a:t>
            </a:r>
          </a:p>
          <a:p>
            <a:r>
              <a:rPr lang="it-IT" sz="1400" dirty="0"/>
              <a:t>5. Fischer. </a:t>
            </a:r>
            <a:r>
              <a:rPr lang="it-IT" sz="1400" dirty="0" err="1"/>
              <a:t>Surg</a:t>
            </a:r>
            <a:r>
              <a:rPr lang="it-IT" sz="1400" dirty="0"/>
              <a:t> </a:t>
            </a:r>
            <a:r>
              <a:rPr lang="it-IT" sz="1400" dirty="0" err="1"/>
              <a:t>Endosc</a:t>
            </a:r>
            <a:r>
              <a:rPr lang="it-IT" sz="1400" dirty="0"/>
              <a:t> 2013;27:642-7. </a:t>
            </a:r>
          </a:p>
          <a:p>
            <a:r>
              <a:rPr lang="it-IT" sz="1400" dirty="0"/>
              <a:t>6. </a:t>
            </a:r>
            <a:r>
              <a:rPr lang="it-IT" sz="1400" dirty="0" err="1"/>
              <a:t>Shim</a:t>
            </a:r>
            <a:r>
              <a:rPr lang="it-IT" sz="1400" dirty="0"/>
              <a:t>. </a:t>
            </a:r>
            <a:r>
              <a:rPr lang="it-IT" sz="1400" dirty="0" err="1"/>
              <a:t>Surg</a:t>
            </a:r>
            <a:r>
              <a:rPr lang="it-IT" sz="1400" dirty="0"/>
              <a:t> </a:t>
            </a:r>
            <a:r>
              <a:rPr lang="it-IT" sz="1400" dirty="0" err="1"/>
              <a:t>Endosc</a:t>
            </a:r>
            <a:r>
              <a:rPr lang="it-IT" sz="1400" dirty="0"/>
              <a:t> 2014;28:833-40.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09600" y="1600200"/>
            <a:ext cx="6757606" cy="4919133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Endoscópico</a:t>
            </a:r>
          </a:p>
          <a:p>
            <a:pPr lvl="1"/>
            <a:r>
              <a:rPr lang="es-ES" sz="3000" b="1" dirty="0">
                <a:solidFill>
                  <a:srgbClr val="00B0F0"/>
                </a:solidFill>
              </a:rPr>
              <a:t>Prótesis</a:t>
            </a:r>
          </a:p>
          <a:p>
            <a:pPr lvl="2"/>
            <a:r>
              <a:rPr lang="es-ES" sz="2200" dirty="0"/>
              <a:t>Metálicas, </a:t>
            </a:r>
            <a:r>
              <a:rPr lang="es-ES" sz="2200" dirty="0" err="1"/>
              <a:t>nitinol</a:t>
            </a:r>
            <a:r>
              <a:rPr lang="es-ES" sz="2200" dirty="0"/>
              <a:t>, plástico</a:t>
            </a:r>
            <a:r>
              <a:rPr lang="es-ES" sz="2200" baseline="30000" dirty="0"/>
              <a:t>4, 5</a:t>
            </a:r>
            <a:endParaRPr lang="es-ES" sz="2200" dirty="0"/>
          </a:p>
          <a:p>
            <a:pPr lvl="2"/>
            <a:r>
              <a:rPr lang="es-ES" sz="2200" dirty="0"/>
              <a:t>Total o parcialmente recubierto</a:t>
            </a:r>
          </a:p>
          <a:p>
            <a:pPr lvl="2"/>
            <a:endParaRPr lang="es-ES" sz="2200" dirty="0"/>
          </a:p>
          <a:p>
            <a:pPr lvl="2"/>
            <a:r>
              <a:rPr lang="es-ES" sz="2200" dirty="0"/>
              <a:t>Útiles hasta dehiscencias de </a:t>
            </a:r>
            <a:r>
              <a:rPr lang="es-ES" sz="2200" u="sng" dirty="0"/>
              <a:t>&lt;</a:t>
            </a:r>
            <a:r>
              <a:rPr lang="es-ES" sz="2200" dirty="0"/>
              <a:t>50%</a:t>
            </a:r>
            <a:r>
              <a:rPr lang="es-ES" sz="2200" baseline="30000" dirty="0"/>
              <a:t>1</a:t>
            </a:r>
          </a:p>
          <a:p>
            <a:pPr lvl="2"/>
            <a:r>
              <a:rPr lang="es-ES" sz="2200" dirty="0"/>
              <a:t>Mayor tasa de sello al primer procedimiento vs otras técnicas endoscópicas</a:t>
            </a:r>
            <a:r>
              <a:rPr lang="es-ES" sz="2200" baseline="30000" dirty="0"/>
              <a:t>.6</a:t>
            </a:r>
            <a:r>
              <a:rPr lang="es-ES" sz="2200" dirty="0"/>
              <a:t> </a:t>
            </a:r>
            <a:endParaRPr lang="es-ES" sz="2200" baseline="30000" dirty="0"/>
          </a:p>
          <a:p>
            <a:pPr lvl="2"/>
            <a:endParaRPr lang="es-ES" sz="2200" dirty="0"/>
          </a:p>
          <a:p>
            <a:pPr lvl="2"/>
            <a:r>
              <a:rPr lang="es-ES" sz="2200" dirty="0"/>
              <a:t>Pero </a:t>
            </a:r>
            <a:r>
              <a:rPr lang="es-ES" sz="2200" dirty="0">
                <a:sym typeface="Wingdings"/>
              </a:rPr>
              <a:t> </a:t>
            </a:r>
            <a:r>
              <a:rPr lang="es-ES" sz="2200" b="1" dirty="0">
                <a:solidFill>
                  <a:srgbClr val="C00000"/>
                </a:solidFill>
                <a:sym typeface="Wingdings"/>
              </a:rPr>
              <a:t>Complicaciones 40 - 70%</a:t>
            </a:r>
            <a:r>
              <a:rPr lang="es-ES" sz="2200" b="1" baseline="30000" dirty="0">
                <a:solidFill>
                  <a:srgbClr val="C00000"/>
                </a:solidFill>
                <a:sym typeface="Wingdings"/>
              </a:rPr>
              <a:t>3</a:t>
            </a:r>
          </a:p>
          <a:p>
            <a:pPr lvl="3"/>
            <a:r>
              <a:rPr lang="es-ES" sz="2200" dirty="0"/>
              <a:t>Migración</a:t>
            </a:r>
          </a:p>
          <a:p>
            <a:pPr lvl="4"/>
            <a:r>
              <a:rPr lang="es-ES" sz="2200" dirty="0"/>
              <a:t>Fijación Brazileña</a:t>
            </a:r>
            <a:r>
              <a:rPr lang="es-ES" sz="2200" baseline="30000" dirty="0"/>
              <a:t>2</a:t>
            </a:r>
          </a:p>
          <a:p>
            <a:pPr lvl="3"/>
            <a:r>
              <a:rPr lang="es-ES" sz="2200" dirty="0"/>
              <a:t>Integración</a:t>
            </a:r>
          </a:p>
          <a:p>
            <a:pPr lvl="2"/>
            <a:endParaRPr lang="es-ES" sz="2200" dirty="0"/>
          </a:p>
          <a:p>
            <a:pPr lvl="2"/>
            <a:r>
              <a:rPr lang="es-ES" sz="2200" dirty="0"/>
              <a:t>Retiro: 4- 6 semana </a:t>
            </a:r>
          </a:p>
          <a:p>
            <a:pPr lvl="2"/>
            <a:endParaRPr lang="es-ES" sz="2000" dirty="0"/>
          </a:p>
        </p:txBody>
      </p:sp>
      <p:grpSp>
        <p:nvGrpSpPr>
          <p:cNvPr id="5" name="Agrupar 4"/>
          <p:cNvGrpSpPr/>
          <p:nvPr/>
        </p:nvGrpSpPr>
        <p:grpSpPr>
          <a:xfrm>
            <a:off x="8604313" y="1014083"/>
            <a:ext cx="2646045" cy="5843917"/>
            <a:chOff x="5154930" y="1014083"/>
            <a:chExt cx="3320796" cy="779645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56"/>
            <a:stretch/>
          </p:blipFill>
          <p:spPr>
            <a:xfrm>
              <a:off x="5167122" y="1014083"/>
              <a:ext cx="3308604" cy="2598819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28" r="33297"/>
            <a:stretch/>
          </p:blipFill>
          <p:spPr>
            <a:xfrm>
              <a:off x="5161026" y="3612902"/>
              <a:ext cx="3291840" cy="259881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02"/>
            <a:stretch/>
          </p:blipFill>
          <p:spPr>
            <a:xfrm>
              <a:off x="5154930" y="6211721"/>
              <a:ext cx="3304032" cy="2598819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7735824" y="959852"/>
            <a:ext cx="4456176" cy="5898147"/>
            <a:chOff x="7907798" y="1080186"/>
            <a:chExt cx="4284202" cy="578666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798" y="1080186"/>
              <a:ext cx="4123844" cy="5786660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9978798" y="5572342"/>
              <a:ext cx="2213202" cy="1285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EF09BC5-CCB7-7F49-9A39-2125CEC30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51"/>
    </mc:Choice>
    <mc:Fallback xmlns="">
      <p:transition spd="slow" advTm="5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22214"/>
            <a:ext cx="10972800" cy="1143000"/>
          </a:xfrm>
        </p:spPr>
        <p:txBody>
          <a:bodyPr/>
          <a:lstStyle/>
          <a:p>
            <a:r>
              <a:rPr lang="es-ES_tradnl" dirty="0"/>
              <a:t>¿Qué prótesis?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2383450"/>
            <a:ext cx="10972800" cy="207001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s-ES_tradnl" dirty="0"/>
              <a:t>Metálica </a:t>
            </a:r>
            <a:r>
              <a:rPr lang="es-ES_tradnl" dirty="0" err="1"/>
              <a:t>autoexpansible</a:t>
            </a:r>
            <a:r>
              <a:rPr lang="es-ES_tradnl" dirty="0"/>
              <a:t> parcialmente recubierta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774876" y="5289940"/>
            <a:ext cx="541712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400" dirty="0" err="1">
                <a:latin typeface="Times" charset="0"/>
              </a:rPr>
              <a:t>Ott</a:t>
            </a:r>
            <a:r>
              <a:rPr lang="es-ES_tradnl" sz="1400" dirty="0">
                <a:latin typeface="Times" charset="0"/>
              </a:rPr>
              <a:t>. </a:t>
            </a:r>
            <a:r>
              <a:rPr lang="hu-HU" sz="1400" dirty="0" err="1"/>
              <a:t>Surg</a:t>
            </a:r>
            <a:r>
              <a:rPr lang="hu-HU" sz="1400" dirty="0"/>
              <a:t> </a:t>
            </a:r>
            <a:r>
              <a:rPr lang="hu-HU" sz="1400" dirty="0" err="1"/>
              <a:t>Endoscs</a:t>
            </a:r>
            <a:r>
              <a:rPr lang="hu-HU" sz="1400" dirty="0"/>
              <a:t> 2007; 21:889–896.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400" dirty="0" err="1"/>
              <a:t>Freeman</a:t>
            </a:r>
            <a:r>
              <a:rPr lang="es-ES_tradnl" sz="1400" dirty="0"/>
              <a:t> </a:t>
            </a:r>
            <a:r>
              <a:rPr lang="fr-FR" sz="1400" dirty="0"/>
              <a:t>J </a:t>
            </a:r>
            <a:r>
              <a:rPr lang="fr-FR" sz="1400" dirty="0" err="1"/>
              <a:t>Thorac</a:t>
            </a:r>
            <a:r>
              <a:rPr lang="fr-FR" sz="1400" dirty="0"/>
              <a:t> </a:t>
            </a:r>
            <a:r>
              <a:rPr lang="fr-FR" sz="1400" dirty="0" err="1"/>
              <a:t>Cardiov</a:t>
            </a:r>
            <a:r>
              <a:rPr lang="fr-FR" sz="1400" dirty="0"/>
              <a:t> Sur 2007;133:333-338.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Raimondo Case reports in </a:t>
            </a:r>
            <a:r>
              <a:rPr lang="fr-FR" sz="1400" dirty="0" err="1"/>
              <a:t>gastrointestinal</a:t>
            </a:r>
            <a:r>
              <a:rPr lang="fr-FR" sz="1400" dirty="0"/>
              <a:t> </a:t>
            </a:r>
            <a:r>
              <a:rPr lang="fr-FR" sz="1400" dirty="0" err="1"/>
              <a:t>medicine</a:t>
            </a:r>
            <a:r>
              <a:rPr lang="fr-FR" sz="1400" dirty="0"/>
              <a:t> 2014; 409283. </a:t>
            </a:r>
            <a:endParaRPr lang="es-ES_tradnl" sz="1400" dirty="0">
              <a:latin typeface="Times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400" dirty="0">
                <a:latin typeface="Times" charset="0"/>
              </a:rPr>
              <a:t>Babor . </a:t>
            </a:r>
            <a:r>
              <a:rPr lang="es-ES_tradnl" sz="1400" dirty="0" err="1"/>
              <a:t>Surg</a:t>
            </a:r>
            <a:r>
              <a:rPr lang="es-ES_tradnl" sz="1400" dirty="0"/>
              <a:t> </a:t>
            </a:r>
            <a:r>
              <a:rPr lang="es-ES_tradnl" sz="1400" dirty="0" err="1"/>
              <a:t>Laparo</a:t>
            </a:r>
            <a:r>
              <a:rPr lang="es-ES_tradnl" sz="1400" dirty="0"/>
              <a:t> </a:t>
            </a:r>
            <a:r>
              <a:rPr lang="es-ES_tradnl" sz="1400" dirty="0" err="1"/>
              <a:t>Endo</a:t>
            </a:r>
            <a:r>
              <a:rPr lang="es-ES_tradnl" sz="1400" dirty="0"/>
              <a:t> Per 2009;19:e1-e4.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400" dirty="0"/>
              <a:t>Van </a:t>
            </a:r>
            <a:r>
              <a:rPr lang="es-ES_tradnl" sz="1400" dirty="0" err="1"/>
              <a:t>Boeckel</a:t>
            </a:r>
            <a:r>
              <a:rPr lang="es-ES_tradnl" sz="1400" dirty="0"/>
              <a:t> </a:t>
            </a:r>
            <a:r>
              <a:rPr lang="en-US" sz="1400" dirty="0"/>
              <a:t>Aliment Pharm </a:t>
            </a:r>
            <a:r>
              <a:rPr lang="en-US" sz="1400" dirty="0" err="1"/>
              <a:t>Therap</a:t>
            </a:r>
            <a:r>
              <a:rPr lang="en-US" sz="1400" dirty="0"/>
              <a:t> 2011;33:1292-1301.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Lee </a:t>
            </a:r>
            <a:r>
              <a:rPr lang="it-IT" sz="1400" dirty="0" err="1"/>
              <a:t>Gastrointest</a:t>
            </a:r>
            <a:r>
              <a:rPr lang="it-IT" sz="1400" dirty="0"/>
              <a:t> </a:t>
            </a:r>
            <a:r>
              <a:rPr lang="it-IT" sz="1400" dirty="0" err="1"/>
              <a:t>Endosc</a:t>
            </a:r>
            <a:r>
              <a:rPr lang="it-IT" sz="1400" dirty="0"/>
              <a:t> 2010;72:180-185. </a:t>
            </a:r>
            <a:endParaRPr lang="es-ES_tradnl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83CC7D-1ECF-1648-B9D9-767DA4382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"/>
    </mc:Choice>
    <mc:Fallback xmlns="">
      <p:transition spd="slow" advTm="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" y="1417638"/>
            <a:ext cx="4533900" cy="42527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79" y="1417638"/>
            <a:ext cx="5390853" cy="42527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" y="1417638"/>
            <a:ext cx="4533900" cy="42469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79" y="1417638"/>
            <a:ext cx="4594861" cy="42682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35" y="1444625"/>
            <a:ext cx="4595976" cy="42682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43" y="1417638"/>
            <a:ext cx="3973532" cy="429519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772400" y="8778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8839883" y="6492081"/>
            <a:ext cx="3305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211E1E"/>
                </a:solidFill>
                <a:latin typeface="AdvTT1875e499" charset="0"/>
              </a:rPr>
              <a:t>Gornals</a:t>
            </a:r>
            <a:r>
              <a:rPr lang="en-US" sz="1400" dirty="0">
                <a:solidFill>
                  <a:srgbClr val="211E1E"/>
                </a:solidFill>
                <a:latin typeface="AdvTT1875e499" charset="0"/>
              </a:rPr>
              <a:t>. Endoscopy 2015; 47: E137</a:t>
            </a:r>
            <a:r>
              <a:rPr lang="en-US" sz="1400" dirty="0">
                <a:solidFill>
                  <a:srgbClr val="211E1E"/>
                </a:solidFill>
                <a:latin typeface="AdvTT1875e499+20" charset="0"/>
              </a:rPr>
              <a:t>–</a:t>
            </a:r>
            <a:r>
              <a:rPr lang="en-US" sz="1400" dirty="0">
                <a:solidFill>
                  <a:srgbClr val="211E1E"/>
                </a:solidFill>
                <a:latin typeface="AdvTT1875e499" charset="0"/>
              </a:rPr>
              <a:t>E138 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2"/>
    </mc:Choice>
    <mc:Fallback xmlns="">
      <p:transition spd="slow" advTm="21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160" y="4198352"/>
            <a:ext cx="9540240" cy="2417765"/>
          </a:xfrm>
        </p:spPr>
        <p:txBody>
          <a:bodyPr/>
          <a:lstStyle/>
          <a:p>
            <a:r>
              <a:rPr lang="es-ES_tradnl" sz="2400" dirty="0" err="1"/>
              <a:t>Korea</a:t>
            </a:r>
            <a:r>
              <a:rPr lang="es-ES_tradnl" sz="2400" dirty="0"/>
              <a:t>, prospectivo, filtración de </a:t>
            </a:r>
            <a:r>
              <a:rPr lang="es-ES_tradnl" sz="2400" dirty="0" err="1"/>
              <a:t>EYaa</a:t>
            </a:r>
            <a:r>
              <a:rPr lang="es-ES_tradnl" sz="2400" dirty="0"/>
              <a:t>, n: 27</a:t>
            </a:r>
          </a:p>
          <a:p>
            <a:r>
              <a:rPr lang="es-ES_tradnl" sz="2400" b="1" dirty="0">
                <a:solidFill>
                  <a:srgbClr val="C00000"/>
                </a:solidFill>
              </a:rPr>
              <a:t>Sello de filtración  1</a:t>
            </a:r>
            <a:r>
              <a:rPr lang="es-ES_tradnl" sz="2400" b="1" baseline="30000" dirty="0">
                <a:solidFill>
                  <a:srgbClr val="C00000"/>
                </a:solidFill>
              </a:rPr>
              <a:t>er</a:t>
            </a:r>
            <a:r>
              <a:rPr lang="es-ES_tradnl" sz="2400" b="1" dirty="0">
                <a:solidFill>
                  <a:srgbClr val="C00000"/>
                </a:solidFill>
              </a:rPr>
              <a:t> intento: </a:t>
            </a:r>
          </a:p>
          <a:p>
            <a:pPr lvl="1"/>
            <a:r>
              <a:rPr lang="es-ES_tradnl" sz="2000" b="1" dirty="0">
                <a:solidFill>
                  <a:srgbClr val="C00000"/>
                </a:solidFill>
              </a:rPr>
              <a:t>SEMS 80%</a:t>
            </a:r>
            <a:r>
              <a:rPr lang="es-ES_tradnl" sz="2000" dirty="0"/>
              <a:t> y NSET 28.6% (p=0.036)</a:t>
            </a:r>
          </a:p>
          <a:p>
            <a:pPr lvl="2"/>
            <a:r>
              <a:rPr lang="es-ES_tradnl" sz="1600" dirty="0"/>
              <a:t>NSET 64% de sello con múltiples intentos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80" y="941865"/>
            <a:ext cx="8651240" cy="2851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6492240" y="4631671"/>
            <a:ext cx="5646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sz="2400" dirty="0"/>
              <a:t>Pero: SEMS mayor % complicaciones (38% vs 0%)</a:t>
            </a:r>
          </a:p>
          <a:p>
            <a:pPr marL="800100" lvl="1" indent="-342900">
              <a:buFont typeface="Arial" charset="0"/>
              <a:buChar char="•"/>
            </a:pPr>
            <a:r>
              <a:rPr lang="es-ES_tradnl" sz="2000" b="1" dirty="0">
                <a:solidFill>
                  <a:srgbClr val="C00000"/>
                </a:solidFill>
              </a:rPr>
              <a:t>Migraciones 30%</a:t>
            </a:r>
          </a:p>
          <a:p>
            <a:pPr marL="800100" lvl="1" indent="-342900">
              <a:buFont typeface="Arial" charset="0"/>
              <a:buChar char="•"/>
            </a:pPr>
            <a:r>
              <a:rPr lang="es-ES_tradnl" sz="2000" b="1" dirty="0">
                <a:solidFill>
                  <a:srgbClr val="C00000"/>
                </a:solidFill>
              </a:rPr>
              <a:t>Integración: 8%</a:t>
            </a:r>
          </a:p>
          <a:p>
            <a:pPr marL="800100" lvl="1" indent="-342900">
              <a:buFont typeface="Arial" charset="0"/>
              <a:buChar char="•"/>
            </a:pPr>
            <a:r>
              <a:rPr lang="es-ES_tradnl" sz="2000" b="1" dirty="0" err="1">
                <a:solidFill>
                  <a:srgbClr val="C00000"/>
                </a:solidFill>
              </a:rPr>
              <a:t>Malposicionamiento</a:t>
            </a:r>
            <a:r>
              <a:rPr lang="es-ES_tradnl" sz="2000" b="1" dirty="0">
                <a:solidFill>
                  <a:srgbClr val="C00000"/>
                </a:solidFill>
              </a:rPr>
              <a:t> 8%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-1" y="193431"/>
            <a:ext cx="6265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i="1" dirty="0">
                <a:solidFill>
                  <a:srgbClr val="FFFF00"/>
                </a:solidFill>
              </a:rPr>
              <a:t>Endoscópico </a:t>
            </a:r>
            <a:r>
              <a:rPr lang="es-ES_tradnl" sz="3200" i="1" baseline="-25000" dirty="0">
                <a:solidFill>
                  <a:srgbClr val="FFFF00"/>
                </a:solidFill>
              </a:rPr>
              <a:t>prótesis vs no prótesis</a:t>
            </a:r>
            <a:endParaRPr lang="es-ES_tradnl" sz="2400" i="1" baseline="-250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0F27B1-7230-924E-8968-FD76BB9CF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9"/>
    </mc:Choice>
    <mc:Fallback xmlns="">
      <p:transition spd="slow" advTm="3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546848" y="5784460"/>
            <a:ext cx="4645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sz="1400" dirty="0" err="1"/>
              <a:t>Kumar</a:t>
            </a:r>
            <a:r>
              <a:rPr lang="es-ES_tradnl" sz="1400" dirty="0"/>
              <a:t>. </a:t>
            </a:r>
            <a:r>
              <a:rPr lang="es-ES_tradnl" sz="1400" dirty="0" err="1"/>
              <a:t>Gastrointest</a:t>
            </a:r>
            <a:r>
              <a:rPr lang="es-ES_tradnl" sz="1400" dirty="0"/>
              <a:t> </a:t>
            </a:r>
            <a:r>
              <a:rPr lang="es-ES_tradnl" sz="1400" dirty="0" err="1"/>
              <a:t>Endosc</a:t>
            </a:r>
            <a:r>
              <a:rPr lang="es-ES_tradnl" sz="1400" dirty="0"/>
              <a:t> </a:t>
            </a:r>
            <a:r>
              <a:rPr lang="es-ES_tradnl" sz="1400" dirty="0" err="1"/>
              <a:t>Clin</a:t>
            </a:r>
            <a:r>
              <a:rPr lang="es-ES_tradnl" sz="1400" dirty="0"/>
              <a:t> N Am 2013;23:123-36.</a:t>
            </a:r>
          </a:p>
          <a:p>
            <a:pPr marL="342900" indent="-342900">
              <a:buFontTx/>
              <a:buAutoNum type="arabicPeriod"/>
            </a:pPr>
            <a:r>
              <a:rPr lang="nb-NO" sz="1400" dirty="0" err="1"/>
              <a:t>Pramateftakis</a:t>
            </a:r>
            <a:r>
              <a:rPr lang="nb-NO" sz="1400" dirty="0"/>
              <a:t>. J Med Case Rep 2011;5:96. </a:t>
            </a:r>
          </a:p>
          <a:p>
            <a:pPr marL="342900" indent="-342900">
              <a:buFontTx/>
              <a:buAutoNum type="arabicPeriod"/>
            </a:pPr>
            <a:r>
              <a:rPr lang="de-DE" sz="1400" dirty="0"/>
              <a:t>Choi. Am </a:t>
            </a:r>
            <a:r>
              <a:rPr lang="de-DE" sz="1400" dirty="0" err="1"/>
              <a:t>Surg</a:t>
            </a:r>
            <a:r>
              <a:rPr lang="de-DE" sz="1400" dirty="0"/>
              <a:t> 2011;77:376-8. </a:t>
            </a:r>
          </a:p>
          <a:p>
            <a:pPr marL="342900" indent="-342900">
              <a:buFontTx/>
              <a:buAutoNum type="arabicPeriod"/>
            </a:pPr>
            <a:r>
              <a:rPr lang="es-ES_tradnl" sz="1400" dirty="0" err="1"/>
              <a:t>Böhn</a:t>
            </a:r>
            <a:r>
              <a:rPr lang="es-ES_tradnl" sz="1400" dirty="0"/>
              <a:t>. </a:t>
            </a:r>
            <a:r>
              <a:rPr lang="es-ES_tradnl" sz="1400" dirty="0" err="1"/>
              <a:t>Endoscopy</a:t>
            </a:r>
            <a:r>
              <a:rPr lang="es-ES_tradnl" sz="1400" dirty="0"/>
              <a:t> </a:t>
            </a:r>
            <a:r>
              <a:rPr lang="is-IS" sz="1400" dirty="0"/>
              <a:t>2010;42:599-602 </a:t>
            </a:r>
            <a:r>
              <a:rPr lang="es-ES_tradnl" sz="1400" dirty="0"/>
              <a:t>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46176" y="1844963"/>
            <a:ext cx="5311140" cy="441655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Endoscópico</a:t>
            </a:r>
          </a:p>
          <a:p>
            <a:pPr lvl="1"/>
            <a:r>
              <a:rPr lang="es-ES" b="1" dirty="0">
                <a:solidFill>
                  <a:srgbClr val="00B0F0"/>
                </a:solidFill>
              </a:rPr>
              <a:t>Sellantes</a:t>
            </a:r>
          </a:p>
          <a:p>
            <a:pPr lvl="2"/>
            <a:r>
              <a:rPr lang="es-ES" sz="2800" dirty="0" err="1"/>
              <a:t>Histocyl</a:t>
            </a:r>
            <a:r>
              <a:rPr lang="es-ES" sz="2800" dirty="0"/>
              <a:t>, </a:t>
            </a:r>
            <a:r>
              <a:rPr lang="es-ES" sz="2800" dirty="0" err="1"/>
              <a:t>Beriplast</a:t>
            </a:r>
            <a:endParaRPr lang="es-ES" sz="2800" dirty="0"/>
          </a:p>
          <a:p>
            <a:pPr lvl="3"/>
            <a:r>
              <a:rPr lang="es-ES" dirty="0"/>
              <a:t>Escasos reportes de éxito</a:t>
            </a:r>
            <a:r>
              <a:rPr lang="es-ES" baseline="30000" dirty="0"/>
              <a:t>1,2,3,4</a:t>
            </a:r>
          </a:p>
          <a:p>
            <a:pPr lvl="3"/>
            <a:r>
              <a:rPr lang="es-ES" dirty="0"/>
              <a:t>Terapia asociada</a:t>
            </a:r>
          </a:p>
          <a:p>
            <a:pPr lvl="2"/>
            <a:endParaRPr lang="es-ES" sz="2000" baseline="30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2" y="2447358"/>
            <a:ext cx="4958678" cy="21843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2A5364-5DA4-F344-9887-17092F8D2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3"/>
    </mc:Choice>
    <mc:Fallback xmlns="">
      <p:transition spd="slow" advTm="1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930896" y="5915079"/>
            <a:ext cx="4261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1. Albert. Gastrointestinal </a:t>
            </a:r>
            <a:r>
              <a:rPr lang="es-ES_tradnl" sz="1400" dirty="0" err="1"/>
              <a:t>Endsocopy</a:t>
            </a:r>
            <a:r>
              <a:rPr lang="es-ES_tradnl" sz="1400" dirty="0"/>
              <a:t> 2011;74:389-97</a:t>
            </a:r>
          </a:p>
          <a:p>
            <a:r>
              <a:rPr lang="es-ES_tradnl" sz="1400" dirty="0"/>
              <a:t>2. </a:t>
            </a:r>
            <a:r>
              <a:rPr lang="es-ES_tradnl" sz="1400" dirty="0" err="1"/>
              <a:t>Weiland</a:t>
            </a:r>
            <a:r>
              <a:rPr lang="es-ES_tradnl" sz="1400" dirty="0"/>
              <a:t>. </a:t>
            </a:r>
            <a:r>
              <a:rPr lang="is-IS" sz="1400" dirty="0"/>
              <a:t>Surg Endosc 2013;27:2258–2274</a:t>
            </a:r>
          </a:p>
          <a:p>
            <a:r>
              <a:rPr lang="is-IS" sz="1400" dirty="0"/>
              <a:t>3. </a:t>
            </a:r>
            <a:r>
              <a:rPr lang="es-ES_tradnl" sz="1400" dirty="0" err="1"/>
              <a:t>Kirschniak</a:t>
            </a:r>
            <a:r>
              <a:rPr lang="es-ES_tradnl" sz="1400" dirty="0"/>
              <a:t>. </a:t>
            </a:r>
            <a:r>
              <a:rPr lang="is-IS" sz="1400" dirty="0"/>
              <a:t>Surg Endosc 2011;25:2901–5. </a:t>
            </a:r>
          </a:p>
          <a:p>
            <a:r>
              <a:rPr lang="es-ES" sz="1400" dirty="0"/>
              <a:t>4. </a:t>
            </a:r>
            <a:r>
              <a:rPr lang="es-ES" sz="1400" dirty="0" err="1"/>
              <a:t>Carboni</a:t>
            </a:r>
            <a:r>
              <a:rPr lang="es-ES" sz="1400" dirty="0"/>
              <a:t>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Gastrointest</a:t>
            </a:r>
            <a:r>
              <a:rPr lang="it-IT" sz="1400" dirty="0"/>
              <a:t> </a:t>
            </a:r>
            <a:r>
              <a:rPr lang="it-IT" sz="1400" dirty="0" err="1"/>
              <a:t>Oncol</a:t>
            </a:r>
            <a:r>
              <a:rPr lang="it-IT" sz="1400" dirty="0"/>
              <a:t> 2016;7:515-522</a:t>
            </a:r>
            <a:endParaRPr lang="is-IS" sz="1400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1655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Endoscópico</a:t>
            </a:r>
          </a:p>
          <a:p>
            <a:pPr lvl="1"/>
            <a:r>
              <a:rPr lang="es-ES" b="1" dirty="0">
                <a:solidFill>
                  <a:srgbClr val="00B0F0"/>
                </a:solidFill>
              </a:rPr>
              <a:t>Clips</a:t>
            </a:r>
          </a:p>
          <a:p>
            <a:pPr lvl="2"/>
            <a:r>
              <a:rPr lang="es-ES" sz="2000" dirty="0"/>
              <a:t>Convencional </a:t>
            </a:r>
          </a:p>
          <a:p>
            <a:pPr lvl="3"/>
            <a:r>
              <a:rPr lang="es-ES" sz="1600" dirty="0"/>
              <a:t>Bajo rendimiento</a:t>
            </a:r>
          </a:p>
          <a:p>
            <a:pPr lvl="1"/>
            <a:r>
              <a:rPr lang="es-ES" b="1" dirty="0" err="1">
                <a:solidFill>
                  <a:srgbClr val="00B0F0"/>
                </a:solidFill>
              </a:rPr>
              <a:t>Ovesco</a:t>
            </a:r>
            <a:r>
              <a:rPr lang="es-ES" b="1" dirty="0">
                <a:solidFill>
                  <a:srgbClr val="00B0F0"/>
                </a:solidFill>
              </a:rPr>
              <a:t>®</a:t>
            </a:r>
            <a:endParaRPr lang="es-ES" sz="1600" dirty="0">
              <a:solidFill>
                <a:srgbClr val="00B0F0"/>
              </a:solidFill>
            </a:endParaRPr>
          </a:p>
          <a:p>
            <a:pPr lvl="2"/>
            <a:r>
              <a:rPr lang="es-ES" sz="2000" dirty="0"/>
              <a:t>OTSC</a:t>
            </a:r>
            <a:r>
              <a:rPr lang="es-ES" sz="2000" baseline="30000" dirty="0"/>
              <a:t>1,2,3</a:t>
            </a:r>
          </a:p>
          <a:p>
            <a:pPr lvl="3"/>
            <a:r>
              <a:rPr lang="es-ES" sz="1600" dirty="0"/>
              <a:t>Duración de procedimiento 10-30 min. </a:t>
            </a:r>
            <a:endParaRPr lang="es-ES" sz="1600" baseline="30000" dirty="0"/>
          </a:p>
          <a:p>
            <a:pPr lvl="3"/>
            <a:r>
              <a:rPr lang="es-ES" sz="1600" dirty="0"/>
              <a:t>Eficacia 80-100% </a:t>
            </a:r>
            <a:r>
              <a:rPr lang="es-ES" sz="1600" dirty="0">
                <a:sym typeface="Wingdings"/>
              </a:rPr>
              <a:t> Selección de paciente</a:t>
            </a:r>
          </a:p>
          <a:p>
            <a:pPr lvl="3"/>
            <a:r>
              <a:rPr lang="es-ES" sz="1600" dirty="0"/>
              <a:t>Durabilidad a largo plazo 60 </a:t>
            </a:r>
            <a:r>
              <a:rPr lang="mr-IN" sz="1600" dirty="0"/>
              <a:t>–</a:t>
            </a:r>
            <a:r>
              <a:rPr lang="es-ES" sz="1600" dirty="0"/>
              <a:t> 100%</a:t>
            </a:r>
          </a:p>
          <a:p>
            <a:pPr lvl="3"/>
            <a:r>
              <a:rPr lang="es-ES" sz="1600" dirty="0"/>
              <a:t>Mejores pacientes</a:t>
            </a:r>
          </a:p>
          <a:p>
            <a:pPr lvl="4"/>
            <a:r>
              <a:rPr lang="es-ES" sz="1600" dirty="0">
                <a:sym typeface="Wingdings"/>
              </a:rPr>
              <a:t>Defectos &lt; 2 cm</a:t>
            </a:r>
          </a:p>
          <a:p>
            <a:pPr lvl="4"/>
            <a:r>
              <a:rPr lang="es-ES" sz="1600" dirty="0">
                <a:sym typeface="Wingdings"/>
              </a:rPr>
              <a:t>Sin fibrosis</a:t>
            </a:r>
          </a:p>
          <a:p>
            <a:pPr lvl="4"/>
            <a:r>
              <a:rPr lang="es-ES" sz="1600" dirty="0"/>
              <a:t>Latencia de instalación &lt; 1 </a:t>
            </a:r>
            <a:r>
              <a:rPr lang="es-ES" sz="1600" dirty="0" err="1"/>
              <a:t>sem</a:t>
            </a:r>
            <a:endParaRPr lang="es-E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2837508"/>
            <a:ext cx="4626864" cy="17218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31" y="996332"/>
            <a:ext cx="3520281" cy="49369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5EF929-2596-CD48-9FBA-D7518CA5D7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4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83"/>
    </mc:Choice>
    <mc:Fallback xmlns="">
      <p:transition spd="slow" advTm="4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70" y="1799358"/>
            <a:ext cx="9259330" cy="3259284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8DF5BE-7071-5047-853A-8630C15573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5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1"/>
    </mc:Choice>
    <mc:Fallback xmlns="">
      <p:transition spd="slow" advTm="2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62" objId="10"/>
        <p14:stopEvt time="23742" objId="1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772400" y="6016752"/>
            <a:ext cx="4261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1400" dirty="0" err="1"/>
              <a:t>Hawang</a:t>
            </a:r>
            <a:r>
              <a:rPr lang="it-IT" sz="1400" dirty="0"/>
              <a:t>. Medicine 2016;95(16):e3416-e.</a:t>
            </a:r>
          </a:p>
          <a:p>
            <a:pPr marL="342900" indent="-342900">
              <a:buAutoNum type="arabicPeriod"/>
            </a:pPr>
            <a:r>
              <a:rPr lang="it-IT" sz="1400" dirty="0" err="1"/>
              <a:t>Kuehn</a:t>
            </a:r>
            <a:r>
              <a:rPr lang="it-IT" sz="1400" dirty="0"/>
              <a:t>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Gastrointest</a:t>
            </a:r>
            <a:r>
              <a:rPr lang="it-IT" sz="1400" dirty="0"/>
              <a:t> </a:t>
            </a:r>
            <a:r>
              <a:rPr lang="it-IT" sz="1400" dirty="0" err="1"/>
              <a:t>Surg</a:t>
            </a:r>
            <a:r>
              <a:rPr lang="it-IT" sz="1400" dirty="0"/>
              <a:t> 2016;20:237–243.</a:t>
            </a:r>
          </a:p>
          <a:p>
            <a:pPr marL="342900" indent="-342900">
              <a:buAutoNum type="arabicPeriod"/>
            </a:pPr>
            <a:r>
              <a:rPr lang="it-IT" sz="1400" dirty="0" err="1"/>
              <a:t>Kuehn</a:t>
            </a:r>
            <a:r>
              <a:rPr lang="it-IT" sz="1400" dirty="0"/>
              <a:t>. </a:t>
            </a:r>
            <a:r>
              <a:rPr lang="is-IS" sz="1400" dirty="0"/>
              <a:t>Surg Endosc 2017;31:3449-58</a:t>
            </a:r>
            <a:r>
              <a:rPr lang="it-IT" sz="1400" dirty="0"/>
              <a:t> </a:t>
            </a:r>
          </a:p>
          <a:p>
            <a:endParaRPr lang="is-IS" sz="1400" dirty="0"/>
          </a:p>
          <a:p>
            <a:endParaRPr lang="es-ES_tradnl" sz="1400" dirty="0"/>
          </a:p>
          <a:p>
            <a:r>
              <a:rPr lang="es-ES_tradnl" sz="1400" dirty="0"/>
              <a:t> </a:t>
            </a:r>
            <a:r>
              <a:rPr lang="it-IT" sz="1400" dirty="0"/>
              <a:t>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09600" y="1600201"/>
            <a:ext cx="6774869" cy="5074919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Endoscópico</a:t>
            </a:r>
          </a:p>
          <a:p>
            <a:pPr lvl="1"/>
            <a:r>
              <a:rPr lang="es-ES" sz="3000" b="1" dirty="0" err="1">
                <a:solidFill>
                  <a:srgbClr val="00B0F0"/>
                </a:solidFill>
              </a:rPr>
              <a:t>Endo</a:t>
            </a:r>
            <a:r>
              <a:rPr lang="es-ES" sz="3000" b="1" dirty="0">
                <a:solidFill>
                  <a:srgbClr val="00B0F0"/>
                </a:solidFill>
              </a:rPr>
              <a:t>-VAC</a:t>
            </a:r>
          </a:p>
          <a:p>
            <a:pPr lvl="2"/>
            <a:r>
              <a:rPr lang="es-ES" sz="2200" dirty="0"/>
              <a:t>Extrapolación de VAC</a:t>
            </a:r>
          </a:p>
          <a:p>
            <a:pPr lvl="2"/>
            <a:r>
              <a:rPr lang="es-ES" sz="2200" dirty="0"/>
              <a:t>Endoscopia convencional</a:t>
            </a:r>
          </a:p>
          <a:p>
            <a:pPr lvl="2"/>
            <a:r>
              <a:rPr lang="es-ES" sz="2200" dirty="0"/>
              <a:t>Cambio de esponja cada 3 días</a:t>
            </a:r>
          </a:p>
          <a:p>
            <a:pPr lvl="2"/>
            <a:r>
              <a:rPr lang="es-ES" sz="2200" b="1" dirty="0"/>
              <a:t>Eficacia</a:t>
            </a:r>
            <a:r>
              <a:rPr lang="es-ES" sz="2200" b="1" baseline="30000" dirty="0"/>
              <a:t>1,2,3</a:t>
            </a:r>
          </a:p>
          <a:p>
            <a:pPr lvl="3"/>
            <a:r>
              <a:rPr lang="es-ES" sz="2200" b="1" dirty="0"/>
              <a:t>70-100%</a:t>
            </a:r>
          </a:p>
          <a:p>
            <a:pPr lvl="2"/>
            <a:r>
              <a:rPr lang="es-ES" sz="2200" dirty="0"/>
              <a:t>Estadía hospitalaria</a:t>
            </a:r>
            <a:r>
              <a:rPr lang="es-ES" sz="2200" baseline="30000" dirty="0"/>
              <a:t>1,2</a:t>
            </a:r>
          </a:p>
          <a:p>
            <a:pPr lvl="3"/>
            <a:r>
              <a:rPr lang="es-ES" sz="2200" dirty="0"/>
              <a:t>15-40 días</a:t>
            </a:r>
          </a:p>
          <a:p>
            <a:pPr lvl="2"/>
            <a:r>
              <a:rPr lang="es-ES" sz="2200" dirty="0"/>
              <a:t>Complicaciones</a:t>
            </a:r>
            <a:r>
              <a:rPr lang="es-ES" sz="2200" baseline="30000" dirty="0"/>
              <a:t>3</a:t>
            </a:r>
            <a:r>
              <a:rPr lang="es-ES" sz="2200" dirty="0"/>
              <a:t> </a:t>
            </a:r>
          </a:p>
          <a:p>
            <a:pPr lvl="3"/>
            <a:r>
              <a:rPr lang="es-ES" sz="2200" dirty="0"/>
              <a:t>Sangrado 3 casos reportados. </a:t>
            </a:r>
          </a:p>
          <a:p>
            <a:pPr lvl="4"/>
            <a:r>
              <a:rPr lang="es-ES" sz="2200" dirty="0"/>
              <a:t>Mortalidad de 2  (1% de casos reportados)</a:t>
            </a:r>
          </a:p>
          <a:p>
            <a:pPr lvl="3"/>
            <a:r>
              <a:rPr lang="es-ES" sz="2200" dirty="0"/>
              <a:t>Estenosis 7.6% de los casos</a:t>
            </a:r>
          </a:p>
          <a:p>
            <a:pPr lvl="2"/>
            <a:r>
              <a:rPr lang="es-ES" sz="2200" dirty="0"/>
              <a:t>Pero</a:t>
            </a:r>
            <a:r>
              <a:rPr lang="mr-IN" sz="2200" dirty="0"/>
              <a:t>…</a:t>
            </a:r>
            <a:endParaRPr lang="es-ES" sz="2200" dirty="0"/>
          </a:p>
          <a:p>
            <a:pPr lvl="3"/>
            <a:r>
              <a:rPr lang="es-ES" sz="2200" dirty="0"/>
              <a:t>Sólo 210 pacientes publicados</a:t>
            </a:r>
            <a:r>
              <a:rPr lang="es-ES" sz="2200" baseline="30000" dirty="0"/>
              <a:t>3</a:t>
            </a:r>
            <a:r>
              <a:rPr lang="es-ES" sz="2200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8EB1F5-0A74-9D44-AC76-CB8D8B693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3"/>
    </mc:Choice>
    <mc:Fallback xmlns="">
      <p:transition spd="slow" advTm="4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6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Contextualizando el problema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477505"/>
              </p:ext>
            </p:extLst>
          </p:nvPr>
        </p:nvGraphicFramePr>
        <p:xfrm>
          <a:off x="273268" y="1317425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533" name="Rectángulo 4"/>
          <p:cNvSpPr>
            <a:spLocks noChangeArrowheads="1"/>
          </p:cNvSpPr>
          <p:nvPr/>
        </p:nvSpPr>
        <p:spPr bwMode="auto">
          <a:xfrm>
            <a:off x="6763013" y="6027003"/>
            <a:ext cx="54289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600" dirty="0">
                <a:solidFill>
                  <a:prstClr val="black"/>
                </a:solidFill>
              </a:rPr>
              <a:t>1. </a:t>
            </a:r>
            <a:r>
              <a:rPr lang="es-ES_tradnl" altLang="en-US" sz="1600" dirty="0" err="1">
                <a:solidFill>
                  <a:prstClr val="black"/>
                </a:solidFill>
              </a:rPr>
              <a:t>Csendes</a:t>
            </a:r>
            <a:r>
              <a:rPr lang="es-ES_tradnl" altLang="en-US" sz="1600" dirty="0">
                <a:solidFill>
                  <a:prstClr val="black"/>
                </a:solidFill>
              </a:rPr>
              <a:t>, Cuneo, Figueroa. </a:t>
            </a:r>
            <a:r>
              <a:rPr lang="is-IS" sz="1600" dirty="0"/>
              <a:t>Rev Cir 2019;71:111-117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600" dirty="0"/>
              <a:t>2. </a:t>
            </a:r>
            <a:r>
              <a:rPr lang="it-IT" sz="1600" dirty="0" err="1"/>
              <a:t>Figueroa</a:t>
            </a:r>
            <a:r>
              <a:rPr lang="it-IT" sz="1600" dirty="0"/>
              <a:t> </a:t>
            </a:r>
            <a:r>
              <a:rPr lang="is-IS" sz="1600" dirty="0"/>
              <a:t>Rev Chil Cir 2018;70:147-159</a:t>
            </a:r>
            <a:endParaRPr lang="it-IT" sz="1600" dirty="0"/>
          </a:p>
          <a:p>
            <a:r>
              <a:rPr lang="it-IT" sz="1600" dirty="0"/>
              <a:t>3. Carboni </a:t>
            </a:r>
            <a:r>
              <a:rPr lang="it-IT" sz="1600" dirty="0" err="1"/>
              <a:t>J</a:t>
            </a:r>
            <a:r>
              <a:rPr lang="it-IT" sz="1600" dirty="0"/>
              <a:t> </a:t>
            </a:r>
            <a:r>
              <a:rPr lang="it-IT" sz="1600" dirty="0" err="1"/>
              <a:t>Gastrointest</a:t>
            </a:r>
            <a:r>
              <a:rPr lang="it-IT" sz="1600" dirty="0"/>
              <a:t> </a:t>
            </a:r>
            <a:r>
              <a:rPr lang="it-IT" sz="1600" dirty="0" err="1"/>
              <a:t>Oncol</a:t>
            </a:r>
            <a:r>
              <a:rPr lang="it-IT" sz="1600" dirty="0"/>
              <a:t> 2016;7:515-522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129750" y="1764706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4" y="1317425"/>
            <a:ext cx="7064367" cy="47095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11" y="1317425"/>
            <a:ext cx="5441289" cy="47095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8FD08A-1FA3-2349-A240-C45265A24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7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6"/>
    </mc:Choice>
    <mc:Fallback xmlns="">
      <p:transition spd="slow" advTm="4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14821C-8183-BE4C-A772-F237E9D8D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A4C948-57B0-8542-8281-B103D7512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2CCECD-ACE0-134E-98F1-DFD195CAA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938DD7-ABEB-9F44-AB73-67EE1E3D2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0C7828-67C6-4048-B2D3-E764B3C64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A414821C-8183-BE4C-A772-F237E9D8D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A414821C-8183-BE4C-A772-F237E9D8D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14821C-8183-BE4C-A772-F237E9D8D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DEA4C948-57B0-8542-8281-B103D7512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DEA4C948-57B0-8542-8281-B103D7512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A4C948-57B0-8542-8281-B103D7512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6D2CCECD-ACE0-134E-98F1-DFD195CAA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6D2CCECD-ACE0-134E-98F1-DFD195CAA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2CCECD-ACE0-134E-98F1-DFD195CAA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47938DD7-ABEB-9F44-AB73-67EE1E3D2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47938DD7-ABEB-9F44-AB73-67EE1E3D2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938DD7-ABEB-9F44-AB73-67EE1E3D2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6A0C7828-67C6-4048-B2D3-E764B3C64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6A0C7828-67C6-4048-B2D3-E764B3C64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0C7828-67C6-4048-B2D3-E764B3C64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23278"/>
            <a:ext cx="10972800" cy="1143000"/>
          </a:xfrm>
        </p:spPr>
        <p:txBody>
          <a:bodyPr/>
          <a:lstStyle/>
          <a:p>
            <a:r>
              <a:rPr lang="es-ES_tradnl" dirty="0" err="1"/>
              <a:t>Stent</a:t>
            </a:r>
            <a:r>
              <a:rPr lang="es-ES_tradnl" dirty="0"/>
              <a:t> vs </a:t>
            </a:r>
            <a:r>
              <a:rPr lang="es-ES_tradnl" dirty="0" err="1"/>
              <a:t>EndoVAC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7891977" y="5763065"/>
            <a:ext cx="43000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400" dirty="0" err="1"/>
              <a:t>Schniedewind</a:t>
            </a:r>
            <a:r>
              <a:rPr lang="es-ES_tradnl" sz="1400" dirty="0"/>
              <a:t>. </a:t>
            </a:r>
            <a:r>
              <a:rPr lang="fi-FI" sz="1400" dirty="0" err="1"/>
              <a:t>Surg</a:t>
            </a:r>
            <a:r>
              <a:rPr lang="fi-FI" sz="1400" dirty="0"/>
              <a:t> </a:t>
            </a:r>
            <a:r>
              <a:rPr lang="fi-FI" sz="1400" dirty="0" err="1"/>
              <a:t>Endosc</a:t>
            </a:r>
            <a:r>
              <a:rPr lang="fi-FI" sz="1400" dirty="0"/>
              <a:t> 2013;27:3883–3890 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400" dirty="0" err="1"/>
              <a:t>Brangewitz</a:t>
            </a:r>
            <a:r>
              <a:rPr lang="fi-FI" sz="1400" dirty="0"/>
              <a:t>. </a:t>
            </a:r>
            <a:r>
              <a:rPr lang="it-IT" sz="1400" dirty="0" err="1"/>
              <a:t>Endoscopy</a:t>
            </a:r>
            <a:r>
              <a:rPr lang="it-IT" sz="1400" dirty="0"/>
              <a:t> 2013;45:433–438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dirty="0" err="1"/>
              <a:t>Mennigen</a:t>
            </a:r>
            <a:r>
              <a:rPr lang="it-IT" sz="1400" dirty="0"/>
              <a:t>. </a:t>
            </a:r>
            <a:r>
              <a:rPr lang="de-DE" sz="1400" dirty="0"/>
              <a:t>J </a:t>
            </a:r>
            <a:r>
              <a:rPr lang="de-DE" sz="1400" dirty="0" err="1"/>
              <a:t>Gastrointest</a:t>
            </a:r>
            <a:r>
              <a:rPr lang="de-DE" sz="1400" dirty="0"/>
              <a:t> </a:t>
            </a:r>
            <a:r>
              <a:rPr lang="de-DE" sz="1400" dirty="0" err="1"/>
              <a:t>Surg</a:t>
            </a:r>
            <a:r>
              <a:rPr lang="de-DE" sz="1400" dirty="0"/>
              <a:t> 2015; 19:1229–1235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Hwang. </a:t>
            </a:r>
            <a:r>
              <a:rPr lang="de-DE" sz="1400" dirty="0" err="1"/>
              <a:t>Medicine</a:t>
            </a:r>
            <a:r>
              <a:rPr lang="de-DE" sz="1400" dirty="0"/>
              <a:t> (Baltimore) 2016;95:e3416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782628"/>
              </p:ext>
            </p:extLst>
          </p:nvPr>
        </p:nvGraphicFramePr>
        <p:xfrm>
          <a:off x="2370298" y="2715077"/>
          <a:ext cx="745140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9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7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Autor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Cirugía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% Sello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dirty="0"/>
                        <a:t> </a:t>
                      </a:r>
                      <a:r>
                        <a:rPr lang="es-ES_tradnl" dirty="0" err="1"/>
                        <a:t>Stent</a:t>
                      </a:r>
                      <a:r>
                        <a:rPr lang="es-ES_tradnl" dirty="0"/>
                        <a:t> vs </a:t>
                      </a:r>
                      <a:r>
                        <a:rPr lang="es-ES_tradnl" dirty="0" err="1"/>
                        <a:t>EndoVAC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>
                          <a:latin typeface="FybfvcAdvPTimes" charset="0"/>
                        </a:rPr>
                        <a:t>Schniedewind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Esofagectomía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17 </a:t>
                      </a:r>
                      <a:r>
                        <a:rPr lang="mr-IN" dirty="0"/>
                        <a:t>–</a:t>
                      </a:r>
                      <a:r>
                        <a:rPr lang="es-ES_tradnl" dirty="0"/>
                        <a:t> 88 (p&lt;0.05)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/>
                        <a:t>Brangewitz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Esofagectomía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/>
                        <a:t>54 </a:t>
                      </a:r>
                      <a:r>
                        <a:rPr lang="mr-IN" dirty="0"/>
                        <a:t>–</a:t>
                      </a:r>
                      <a:r>
                        <a:rPr lang="es-ES_tradnl" dirty="0"/>
                        <a:t> 86  (P=0.001)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Mennigen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Esofagectomía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63 </a:t>
                      </a:r>
                      <a:r>
                        <a:rPr lang="mr-IN" dirty="0"/>
                        <a:t>–</a:t>
                      </a:r>
                      <a:r>
                        <a:rPr lang="es-ES_tradnl" dirty="0"/>
                        <a:t> 93  (p=0.038)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 err="1"/>
                        <a:t>Hwang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Esofgt</a:t>
                      </a:r>
                      <a:r>
                        <a:rPr lang="es-ES_tradnl" dirty="0"/>
                        <a:t> - </a:t>
                      </a:r>
                      <a:r>
                        <a:rPr lang="es-ES_tradnl" dirty="0" err="1"/>
                        <a:t>Gastrt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63 </a:t>
                      </a:r>
                      <a:r>
                        <a:rPr lang="mr-IN" dirty="0"/>
                        <a:t>–</a:t>
                      </a:r>
                      <a:r>
                        <a:rPr lang="es-ES_tradnl" dirty="0"/>
                        <a:t> 100  (P&lt;0.05)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569812" y="4839735"/>
            <a:ext cx="305237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dirty="0"/>
              <a:t>Defectos:</a:t>
            </a:r>
          </a:p>
          <a:p>
            <a:r>
              <a:rPr lang="es-ES_tradnl" dirty="0"/>
              <a:t>	&gt; 2 cm</a:t>
            </a:r>
          </a:p>
          <a:p>
            <a:r>
              <a:rPr lang="es-ES_tradnl" dirty="0"/>
              <a:t>	&gt;50% circunferencia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3290ED-6008-AB47-B6C7-DB829DE75F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8"/>
    </mc:Choice>
    <mc:Fallback xmlns="">
      <p:transition spd="slow" advTm="4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483600" y="6119336"/>
            <a:ext cx="3846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1. </a:t>
            </a:r>
            <a:r>
              <a:rPr lang="es-ES_tradnl" sz="1400" dirty="0" err="1"/>
              <a:t>Makuuchi</a:t>
            </a:r>
            <a:r>
              <a:rPr lang="es-ES_tradnl" sz="1400" dirty="0"/>
              <a:t>. </a:t>
            </a:r>
            <a:r>
              <a:rPr lang="es-ES_tradnl" sz="1400" dirty="0" err="1"/>
              <a:t>Surg</a:t>
            </a:r>
            <a:r>
              <a:rPr lang="es-ES_tradnl" sz="1400" dirty="0"/>
              <a:t> </a:t>
            </a:r>
            <a:r>
              <a:rPr lang="es-ES_tradnl" sz="1400" dirty="0" err="1"/>
              <a:t>Today</a:t>
            </a:r>
            <a:r>
              <a:rPr lang="es-ES_tradnl" sz="1400" dirty="0"/>
              <a:t> 2019;49:187-96</a:t>
            </a:r>
          </a:p>
          <a:p>
            <a:r>
              <a:rPr lang="es-ES_tradnl" sz="1400" dirty="0"/>
              <a:t>2. </a:t>
            </a:r>
            <a:r>
              <a:rPr lang="es-ES_tradnl" sz="1400" dirty="0" err="1"/>
              <a:t>Afaneh</a:t>
            </a:r>
            <a:r>
              <a:rPr lang="es-ES_tradnl" sz="1400" dirty="0"/>
              <a:t>. </a:t>
            </a:r>
            <a:r>
              <a:rPr lang="tr-TR" sz="1400" dirty="0" err="1"/>
              <a:t>Ann</a:t>
            </a:r>
            <a:r>
              <a:rPr lang="tr-TR" sz="1400" dirty="0"/>
              <a:t> </a:t>
            </a:r>
            <a:r>
              <a:rPr lang="tr-TR" sz="1400" dirty="0" err="1"/>
              <a:t>Surg</a:t>
            </a:r>
            <a:r>
              <a:rPr lang="tr-TR" sz="1400" dirty="0"/>
              <a:t> </a:t>
            </a:r>
            <a:r>
              <a:rPr lang="tr-TR" sz="1400" dirty="0" err="1"/>
              <a:t>Oncol</a:t>
            </a:r>
            <a:r>
              <a:rPr lang="tr-TR" sz="1400" dirty="0"/>
              <a:t> 2015;22:1252–7</a:t>
            </a:r>
          </a:p>
          <a:p>
            <a:r>
              <a:rPr lang="es-ES" sz="1400" dirty="0"/>
              <a:t>3. </a:t>
            </a:r>
            <a:r>
              <a:rPr lang="es-ES" sz="1400" dirty="0" err="1"/>
              <a:t>Carboni</a:t>
            </a:r>
            <a:r>
              <a:rPr lang="es-ES" sz="1400" dirty="0"/>
              <a:t>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Gastrointest</a:t>
            </a:r>
            <a:r>
              <a:rPr lang="it-IT" sz="1400" dirty="0"/>
              <a:t> </a:t>
            </a:r>
            <a:r>
              <a:rPr lang="it-IT" sz="1400" dirty="0" err="1"/>
              <a:t>Oncol</a:t>
            </a:r>
            <a:r>
              <a:rPr lang="it-IT" sz="1400" dirty="0"/>
              <a:t> 2016;7:515-522</a:t>
            </a:r>
            <a:r>
              <a:rPr lang="tr-TR" sz="1400" dirty="0"/>
              <a:t>. </a:t>
            </a:r>
            <a:r>
              <a:rPr lang="it-IT" sz="1400" dirty="0"/>
              <a:t>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09600" y="1600201"/>
            <a:ext cx="6774869" cy="525779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Quirúrgico</a:t>
            </a:r>
          </a:p>
          <a:p>
            <a:pPr lvl="1"/>
            <a:r>
              <a:rPr lang="es-ES" dirty="0"/>
              <a:t>Empleado en 10-60% de los casos</a:t>
            </a:r>
          </a:p>
          <a:p>
            <a:pPr lvl="1"/>
            <a:r>
              <a:rPr lang="es-ES" dirty="0"/>
              <a:t>Indicaciones: </a:t>
            </a:r>
          </a:p>
          <a:p>
            <a:pPr lvl="2"/>
            <a:r>
              <a:rPr lang="es-ES" dirty="0"/>
              <a:t>Irritación peritoneal</a:t>
            </a:r>
          </a:p>
          <a:p>
            <a:pPr lvl="2"/>
            <a:r>
              <a:rPr lang="es-ES" dirty="0"/>
              <a:t>Shock</a:t>
            </a:r>
          </a:p>
          <a:p>
            <a:pPr lvl="2"/>
            <a:r>
              <a:rPr lang="es-ES" dirty="0"/>
              <a:t>Grandes dehiscencias </a:t>
            </a:r>
          </a:p>
          <a:p>
            <a:pPr lvl="3"/>
            <a:r>
              <a:rPr lang="es-ES" dirty="0"/>
              <a:t>&gt; 50%, &gt; 2 cm</a:t>
            </a:r>
          </a:p>
          <a:p>
            <a:pPr lvl="2"/>
            <a:r>
              <a:rPr lang="es-ES" dirty="0"/>
              <a:t>Necrosis </a:t>
            </a:r>
          </a:p>
          <a:p>
            <a:pPr lvl="2"/>
            <a:endParaRPr lang="es-ES" dirty="0"/>
          </a:p>
          <a:p>
            <a:pPr lvl="1"/>
            <a:r>
              <a:rPr lang="es-ES" dirty="0"/>
              <a:t>Intervención precoz </a:t>
            </a:r>
          </a:p>
          <a:p>
            <a:pPr lvl="1"/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A906A1-0C12-A649-B20C-46B5D7878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8"/>
    </mc:Choice>
    <mc:Fallback xmlns="">
      <p:transition spd="slow" advTm="1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09600" y="1600201"/>
            <a:ext cx="6774869" cy="525779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Quirúrgico</a:t>
            </a:r>
          </a:p>
          <a:p>
            <a:pPr lvl="1"/>
            <a:r>
              <a:rPr lang="es-ES" dirty="0"/>
              <a:t>Opciones</a:t>
            </a:r>
          </a:p>
          <a:p>
            <a:pPr lvl="2"/>
            <a:r>
              <a:rPr lang="es-ES" dirty="0"/>
              <a:t>Abierto vs laparoscópico</a:t>
            </a:r>
          </a:p>
          <a:p>
            <a:pPr lvl="2"/>
            <a:r>
              <a:rPr lang="es-ES" dirty="0"/>
              <a:t>Reparar vs </a:t>
            </a:r>
            <a:r>
              <a:rPr lang="es-ES" dirty="0" err="1"/>
              <a:t>neoanastomosis</a:t>
            </a:r>
            <a:endParaRPr lang="es-ES" dirty="0"/>
          </a:p>
          <a:p>
            <a:pPr lvl="2"/>
            <a:r>
              <a:rPr lang="es-ES" dirty="0"/>
              <a:t>¿</a:t>
            </a:r>
            <a:r>
              <a:rPr lang="es-ES" dirty="0" err="1"/>
              <a:t>Desfuncionalizar</a:t>
            </a:r>
            <a:r>
              <a:rPr lang="es-ES" dirty="0"/>
              <a:t>?</a:t>
            </a:r>
          </a:p>
          <a:p>
            <a:pPr lvl="2"/>
            <a:endParaRPr lang="es-ES" dirty="0"/>
          </a:p>
          <a:p>
            <a:pPr lvl="1"/>
            <a:r>
              <a:rPr lang="es-ES" dirty="0"/>
              <a:t>Mortalidades </a:t>
            </a:r>
          </a:p>
          <a:p>
            <a:pPr lvl="2"/>
            <a:r>
              <a:rPr lang="es-ES" dirty="0"/>
              <a:t>62% quirúrgica</a:t>
            </a:r>
          </a:p>
          <a:p>
            <a:pPr lvl="2"/>
            <a:r>
              <a:rPr lang="es-ES" dirty="0"/>
              <a:t>28% endoscópica</a:t>
            </a:r>
          </a:p>
          <a:p>
            <a:pPr lvl="2"/>
            <a:r>
              <a:rPr lang="es-ES" dirty="0"/>
              <a:t>18% conservadora</a:t>
            </a:r>
          </a:p>
          <a:p>
            <a:pPr lvl="3"/>
            <a:r>
              <a:rPr lang="es-ES" dirty="0"/>
              <a:t>Sesgos de selección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483600" y="6119336"/>
            <a:ext cx="3846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1. </a:t>
            </a:r>
            <a:r>
              <a:rPr lang="es-ES_tradnl" sz="1400" dirty="0" err="1"/>
              <a:t>Makuuchi</a:t>
            </a:r>
            <a:r>
              <a:rPr lang="es-ES_tradnl" sz="1400" dirty="0"/>
              <a:t>. </a:t>
            </a:r>
            <a:r>
              <a:rPr lang="es-ES_tradnl" sz="1400" dirty="0" err="1"/>
              <a:t>Surg</a:t>
            </a:r>
            <a:r>
              <a:rPr lang="es-ES_tradnl" sz="1400" dirty="0"/>
              <a:t> </a:t>
            </a:r>
            <a:r>
              <a:rPr lang="es-ES_tradnl" sz="1400" dirty="0" err="1"/>
              <a:t>Today</a:t>
            </a:r>
            <a:r>
              <a:rPr lang="es-ES_tradnl" sz="1400" dirty="0"/>
              <a:t> 2019;49:187-96</a:t>
            </a:r>
          </a:p>
          <a:p>
            <a:r>
              <a:rPr lang="es-ES_tradnl" sz="1400" dirty="0"/>
              <a:t>2. </a:t>
            </a:r>
            <a:r>
              <a:rPr lang="es-ES_tradnl" sz="1400" dirty="0" err="1"/>
              <a:t>Afaneh</a:t>
            </a:r>
            <a:r>
              <a:rPr lang="es-ES_tradnl" sz="1400" dirty="0"/>
              <a:t>. </a:t>
            </a:r>
            <a:r>
              <a:rPr lang="tr-TR" sz="1400" dirty="0" err="1"/>
              <a:t>Ann</a:t>
            </a:r>
            <a:r>
              <a:rPr lang="tr-TR" sz="1400" dirty="0"/>
              <a:t> </a:t>
            </a:r>
            <a:r>
              <a:rPr lang="tr-TR" sz="1400" dirty="0" err="1"/>
              <a:t>Surg</a:t>
            </a:r>
            <a:r>
              <a:rPr lang="tr-TR" sz="1400" dirty="0"/>
              <a:t> </a:t>
            </a:r>
            <a:r>
              <a:rPr lang="tr-TR" sz="1400" dirty="0" err="1"/>
              <a:t>Oncol</a:t>
            </a:r>
            <a:r>
              <a:rPr lang="tr-TR" sz="1400" dirty="0"/>
              <a:t> 2015;22:1252–7</a:t>
            </a:r>
          </a:p>
          <a:p>
            <a:r>
              <a:rPr lang="es-ES" sz="1400" dirty="0"/>
              <a:t>3. </a:t>
            </a:r>
            <a:r>
              <a:rPr lang="es-ES" sz="1400" dirty="0" err="1"/>
              <a:t>Carboni</a:t>
            </a:r>
            <a:r>
              <a:rPr lang="es-ES" sz="1400" dirty="0"/>
              <a:t>.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Gastrointest</a:t>
            </a:r>
            <a:r>
              <a:rPr lang="it-IT" sz="1400" dirty="0"/>
              <a:t> </a:t>
            </a:r>
            <a:r>
              <a:rPr lang="it-IT" sz="1400" dirty="0" err="1"/>
              <a:t>Oncol</a:t>
            </a:r>
            <a:r>
              <a:rPr lang="it-IT" sz="1400" dirty="0"/>
              <a:t> 2016;7:515-522</a:t>
            </a:r>
            <a:r>
              <a:rPr lang="tr-TR" sz="1400" dirty="0"/>
              <a:t>. </a:t>
            </a:r>
            <a:r>
              <a:rPr lang="it-IT" sz="1400" dirty="0"/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410166" y="2124389"/>
            <a:ext cx="3597434" cy="1938992"/>
          </a:xfrm>
          <a:prstGeom prst="rect">
            <a:avLst/>
          </a:prstGeom>
          <a:gradFill flip="none" rotWithShape="1">
            <a:gsLst>
              <a:gs pos="0">
                <a:srgbClr val="0432FF">
                  <a:shade val="30000"/>
                  <a:satMod val="115000"/>
                </a:srgbClr>
              </a:gs>
              <a:gs pos="50000">
                <a:srgbClr val="0432FF">
                  <a:shade val="67500"/>
                  <a:satMod val="115000"/>
                </a:srgbClr>
              </a:gs>
              <a:gs pos="100000">
                <a:srgbClr val="0432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Valorar: </a:t>
            </a:r>
          </a:p>
          <a:p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-Contaminación</a:t>
            </a:r>
          </a:p>
          <a:p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-Necrosis</a:t>
            </a:r>
          </a:p>
          <a:p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-Obstrucción distal</a:t>
            </a:r>
          </a:p>
          <a:p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-Vía de nutrición</a:t>
            </a:r>
          </a:p>
          <a:p>
            <a:r>
              <a:rPr lang="es-ES_tradnl" sz="2000" b="1" dirty="0">
                <a:solidFill>
                  <a:schemeClr val="bg1"/>
                </a:solidFill>
                <a:latin typeface="Arial" charset="0"/>
              </a:rPr>
              <a:t>-Inestabilidad de paciente</a:t>
            </a:r>
            <a:endParaRPr lang="es-ES_tradnl" sz="2000" b="1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74FB37-FB83-F746-8B69-56A6FAB73C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6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5"/>
    </mc:Choice>
    <mc:Fallback xmlns="">
      <p:transition spd="slow" advTm="34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099"/>
            <a:ext cx="12192000" cy="5975131"/>
          </a:xfrm>
          <a:prstGeom prst="rect">
            <a:avLst/>
          </a:prstGeom>
          <a:effectLst/>
        </p:spPr>
      </p:pic>
      <p:sp>
        <p:nvSpPr>
          <p:cNvPr id="2" name="Rectángulo 1"/>
          <p:cNvSpPr/>
          <p:nvPr/>
        </p:nvSpPr>
        <p:spPr>
          <a:xfrm>
            <a:off x="397797" y="3013501"/>
            <a:ext cx="113964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¿Cuál es la experiencia chilena?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38C4B0-B102-F846-A671-95FF09ECC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77588"/>
      </p:ext>
    </p:extLst>
  </p:cSld>
  <p:clrMapOvr>
    <a:masterClrMapping/>
  </p:clrMapOvr>
  <p:transition spd="med" advTm="1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6" y="885435"/>
            <a:ext cx="7952014" cy="1464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"/>
          <a:stretch/>
        </p:blipFill>
        <p:spPr>
          <a:xfrm>
            <a:off x="6106783" y="871601"/>
            <a:ext cx="5908307" cy="2377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"/>
          <a:stretch/>
        </p:blipFill>
        <p:spPr>
          <a:xfrm>
            <a:off x="121896" y="2349497"/>
            <a:ext cx="5612057" cy="2598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b="16380"/>
          <a:stretch/>
        </p:blipFill>
        <p:spPr>
          <a:xfrm>
            <a:off x="5824434" y="2273209"/>
            <a:ext cx="6179247" cy="2785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6" y="3826241"/>
            <a:ext cx="5713948" cy="2858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6"/>
          <a:stretch/>
        </p:blipFill>
        <p:spPr>
          <a:xfrm>
            <a:off x="5936157" y="4130201"/>
            <a:ext cx="6078934" cy="2554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8FADF0-5EFE-5C47-81AD-16CAAFB0E3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3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2"/>
    </mc:Choice>
    <mc:Fallback xmlns="">
      <p:transition spd="slow" advTm="1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914180" y="4572000"/>
            <a:ext cx="327782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pt-BR" sz="1200" dirty="0" err="1"/>
              <a:t>Csendes</a:t>
            </a:r>
            <a:r>
              <a:rPr lang="pt-BR" sz="1200" dirty="0"/>
              <a:t>. </a:t>
            </a:r>
            <a:r>
              <a:rPr lang="pt-BR" sz="1200" dirty="0" err="1"/>
              <a:t>Hepatogastroenterology</a:t>
            </a:r>
            <a:r>
              <a:rPr lang="pt-BR" sz="1200" dirty="0"/>
              <a:t> 1990; 37:174-7</a:t>
            </a:r>
          </a:p>
          <a:p>
            <a:pPr fontAlgn="b"/>
            <a:r>
              <a:rPr lang="pt-BR" sz="1200" dirty="0" err="1"/>
              <a:t>Csendes</a:t>
            </a:r>
            <a:r>
              <a:rPr lang="pt-BR" sz="1200" dirty="0"/>
              <a:t>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1992; 44:465-70</a:t>
            </a:r>
          </a:p>
          <a:p>
            <a:pPr fontAlgn="b"/>
            <a:r>
              <a:rPr lang="pt-BR" sz="1200" dirty="0" err="1"/>
              <a:t>Burmesiter</a:t>
            </a:r>
            <a:r>
              <a:rPr lang="pt-BR" sz="1200" dirty="0"/>
              <a:t>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1995; 47:141-44</a:t>
            </a:r>
          </a:p>
          <a:p>
            <a:pPr fontAlgn="b"/>
            <a:r>
              <a:rPr lang="pt-BR" sz="1200" dirty="0"/>
              <a:t>Bustamante.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1995;47:128-36</a:t>
            </a:r>
          </a:p>
          <a:p>
            <a:pPr fontAlgn="b"/>
            <a:r>
              <a:rPr lang="pt-BR" sz="1200" dirty="0"/>
              <a:t>Venturelli.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1996; 48:348-251</a:t>
            </a:r>
          </a:p>
          <a:p>
            <a:pPr fontAlgn="b"/>
            <a:r>
              <a:rPr lang="pt-BR" sz="1200" dirty="0" err="1"/>
              <a:t>Burmesiter</a:t>
            </a:r>
            <a:r>
              <a:rPr lang="pt-BR" sz="1200" dirty="0"/>
              <a:t>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1997;49:402-5</a:t>
            </a:r>
          </a:p>
          <a:p>
            <a:pPr fontAlgn="b"/>
            <a:r>
              <a:rPr lang="pt-BR" sz="1200" dirty="0" err="1"/>
              <a:t>Hernandez.Rev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2001;53:35-39</a:t>
            </a:r>
          </a:p>
          <a:p>
            <a:pPr fontAlgn="b"/>
            <a:r>
              <a:rPr lang="pt-BR" sz="1200" dirty="0" err="1"/>
              <a:t>Stambuk</a:t>
            </a:r>
            <a:r>
              <a:rPr lang="pt-BR" sz="1200" dirty="0"/>
              <a:t>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2006;58:420-30</a:t>
            </a:r>
          </a:p>
          <a:p>
            <a:pPr fontAlgn="b"/>
            <a:r>
              <a:rPr lang="pt-BR" sz="1200" dirty="0"/>
              <a:t>García.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Méd</a:t>
            </a:r>
            <a:r>
              <a:rPr lang="pt-BR" sz="1200" dirty="0"/>
              <a:t> Chile 2007; 135: 687-695</a:t>
            </a:r>
          </a:p>
          <a:p>
            <a:pPr fontAlgn="b"/>
            <a:r>
              <a:rPr lang="pt-BR" sz="1200" dirty="0" err="1"/>
              <a:t>Butte</a:t>
            </a:r>
            <a:r>
              <a:rPr lang="pt-BR" sz="1200" dirty="0"/>
              <a:t>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Med</a:t>
            </a:r>
            <a:r>
              <a:rPr lang="pt-BR" sz="1200" dirty="0"/>
              <a:t> Chile 2010; 138: 1487-1494</a:t>
            </a:r>
          </a:p>
          <a:p>
            <a:pPr fontAlgn="b"/>
            <a:r>
              <a:rPr lang="pt-BR" sz="1200" dirty="0" err="1"/>
              <a:t>Norero</a:t>
            </a:r>
            <a:r>
              <a:rPr lang="pt-BR" sz="1200" dirty="0"/>
              <a:t>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Med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2015;143:281-8</a:t>
            </a:r>
          </a:p>
          <a:p>
            <a:pPr fontAlgn="b"/>
            <a:r>
              <a:rPr lang="pt-BR" sz="1200" dirty="0"/>
              <a:t>Figueroa. </a:t>
            </a:r>
            <a:r>
              <a:rPr lang="pt-BR" sz="1200" dirty="0" err="1"/>
              <a:t>Rev</a:t>
            </a:r>
            <a:r>
              <a:rPr lang="pt-BR" sz="1200" dirty="0"/>
              <a:t> </a:t>
            </a:r>
            <a:r>
              <a:rPr lang="pt-BR" sz="1200" dirty="0" err="1"/>
              <a:t>Chil</a:t>
            </a:r>
            <a:r>
              <a:rPr lang="pt-BR" sz="1200" dirty="0"/>
              <a:t> </a:t>
            </a:r>
            <a:r>
              <a:rPr lang="pt-BR" sz="1200" dirty="0" err="1"/>
              <a:t>Cir</a:t>
            </a:r>
            <a:r>
              <a:rPr lang="pt-BR" sz="1200" dirty="0"/>
              <a:t> 2018;70:147-159</a:t>
            </a:r>
          </a:p>
          <a:p>
            <a:endParaRPr lang="es-ES_tradnl" sz="1200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739029"/>
              </p:ext>
            </p:extLst>
          </p:nvPr>
        </p:nvGraphicFramePr>
        <p:xfrm>
          <a:off x="246182" y="1027284"/>
          <a:ext cx="8542218" cy="5590102"/>
        </p:xfrm>
        <a:graphic>
          <a:graphicData uri="http://schemas.openxmlformats.org/drawingml/2006/table">
            <a:tbl>
              <a:tblPr/>
              <a:tblGrid>
                <a:gridCol w="114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9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5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627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Autor</a:t>
                      </a:r>
                    </a:p>
                  </a:txBody>
                  <a:tcPr marL="12167" marR="12167" marT="121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Año</a:t>
                      </a:r>
                    </a:p>
                  </a:txBody>
                  <a:tcPr marL="12167" marR="12167" marT="121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 </a:t>
                      </a:r>
                    </a:p>
                  </a:txBody>
                  <a:tcPr marL="12167" marR="12167" marT="121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Fístulas EY </a:t>
                      </a:r>
                    </a:p>
                  </a:txBody>
                  <a:tcPr marL="12167" marR="12167" marT="121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Tratamiento</a:t>
                      </a:r>
                    </a:p>
                  </a:txBody>
                  <a:tcPr marL="12167" marR="12167" marT="121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Mortalidad</a:t>
                      </a:r>
                    </a:p>
                  </a:txBody>
                  <a:tcPr marL="12167" marR="12167" marT="121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9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Csendes</a:t>
                      </a:r>
                      <a:r>
                        <a:rPr lang="es-ES_trad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1990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230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16.5%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I: 53%. Conservador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II: 47% Quirúrgico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9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Csendes 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1992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320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I: 55,3% Conservador 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II: 44.7% Quirúrgico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9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Burmeister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1995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I: 88,9% Conservador 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II y III: 11,1% Quirúrgico (</a:t>
                      </a:r>
                      <a:r>
                        <a:rPr lang="es-ES_tradnl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Desfuncionalizar</a:t>
                      </a:r>
                      <a:r>
                        <a:rPr lang="es-ES_trad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9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Bustamante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1995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Precoz: 100% </a:t>
                      </a:r>
                      <a:r>
                        <a:rPr lang="es-ES_tradnl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Reoperación</a:t>
                      </a:r>
                      <a:endParaRPr lang="es-ES_tradn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Tardío: 22,2% Reparación 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11.10%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9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Venturelli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1996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I:  25%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II: 75%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94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Burmeister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1997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546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I: 81,7%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II: 10%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III: 8,3%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9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Hernandez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2001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140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Conservador 63%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8.30%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Quirúrgico +/- desfuncionalización 36,8%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28.60%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949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Stambuk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2006</a:t>
                      </a:r>
                    </a:p>
                  </a:txBody>
                  <a:tcPr marL="12167" marR="12167" marT="121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108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66,7% conservadores y 33,3% reoperaciones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949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García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2007</a:t>
                      </a:r>
                    </a:p>
                  </a:txBody>
                  <a:tcPr marL="12167" marR="12167" marT="121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218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949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Butte</a:t>
                      </a:r>
                    </a:p>
                  </a:txBody>
                  <a:tcPr marL="12167" marR="12167" marT="121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12167" marR="12167" marT="121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29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Csendes 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231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10%</a:t>
                      </a:r>
                    </a:p>
                  </a:txBody>
                  <a:tcPr marL="12167" marR="12167" marT="121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I: 62,5% Conservador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949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Tipo II: 37,5%  Sin reoperación 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22.20%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2949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Norero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marL="12167" marR="12167" marT="121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50% conservador y 50% reoperación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7508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Figueroa</a:t>
                      </a:r>
                    </a:p>
                  </a:txBody>
                  <a:tcPr marL="12167" marR="12167" marT="121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12167" marR="12167" marT="121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228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8%</a:t>
                      </a:r>
                    </a:p>
                  </a:txBody>
                  <a:tcPr marL="12167" marR="12167" marT="1216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5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13%</a:t>
                      </a:r>
                    </a:p>
                  </a:txBody>
                  <a:tcPr marL="12167" marR="12167" marT="121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0" y="193431"/>
            <a:ext cx="3374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i="1">
                <a:solidFill>
                  <a:srgbClr val="FFFF00"/>
                </a:solidFill>
              </a:rPr>
              <a:t>Experiencia chilena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E861AD-FD3C-F241-8D3F-FAE53F55F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8"/>
    </mc:Choice>
    <mc:Fallback xmlns="">
      <p:transition spd="slow" advTm="5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2"/>
          <a:stretch/>
        </p:blipFill>
        <p:spPr>
          <a:xfrm>
            <a:off x="11582400" y="6322213"/>
            <a:ext cx="602735" cy="5357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65" y="5738181"/>
            <a:ext cx="602735" cy="57101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10988514" cy="6858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070268" y="5869357"/>
            <a:ext cx="2576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dirty="0" err="1"/>
              <a:t>cirugiadocente</a:t>
            </a:r>
            <a:endParaRPr lang="es-ES_tradnl" dirty="0"/>
          </a:p>
          <a:p>
            <a:pPr algn="r"/>
            <a:endParaRPr lang="es-ES_tradnl" dirty="0">
              <a:hlinkClick r:id="rId8"/>
            </a:endParaRPr>
          </a:p>
          <a:p>
            <a:pPr algn="r"/>
            <a:r>
              <a:rPr lang="es-ES_tradnl" dirty="0">
                <a:hlinkClick r:id="rId8"/>
              </a:rPr>
              <a:t>www.cirugiadocente.com</a:t>
            </a:r>
            <a:endParaRPr lang="es-ES_tradn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852E52-4C34-7C43-ADB3-C9B3C546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0981"/>
      </p:ext>
    </p:extLst>
  </p:cSld>
  <p:clrMapOvr>
    <a:masterClrMapping/>
  </p:clrMapOvr>
  <p:transition spd="med" advTm="835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11015" r="3031" b="11200"/>
          <a:stretch/>
        </p:blipFill>
        <p:spPr>
          <a:xfrm>
            <a:off x="3755136" y="0"/>
            <a:ext cx="4681728" cy="68627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3A576D-4AE1-0045-BFA2-3E2F70AE8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8180"/>
      </p:ext>
    </p:extLst>
  </p:cSld>
  <p:clrMapOvr>
    <a:masterClrMapping/>
  </p:clrMapOvr>
  <p:transition spd="med" advTm="2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548958"/>
            <a:ext cx="10972800" cy="1143000"/>
          </a:xfrm>
        </p:spPr>
        <p:txBody>
          <a:bodyPr/>
          <a:lstStyle/>
          <a:p>
            <a:r>
              <a:rPr lang="es-ES_tradnl" dirty="0"/>
              <a:t>Epidemiología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09600" y="1874521"/>
            <a:ext cx="10972800" cy="4910327"/>
          </a:xfrm>
        </p:spPr>
        <p:txBody>
          <a:bodyPr>
            <a:normAutofit/>
          </a:bodyPr>
          <a:lstStyle/>
          <a:p>
            <a:r>
              <a:rPr lang="es-ES_tradnl" dirty="0"/>
              <a:t>Frecuencia: 2-15%</a:t>
            </a:r>
            <a:r>
              <a:rPr lang="es-ES_tradnl" baseline="30000" dirty="0"/>
              <a:t>1</a:t>
            </a:r>
          </a:p>
          <a:p>
            <a:pPr lvl="1"/>
            <a:r>
              <a:rPr lang="es-ES_tradnl" dirty="0"/>
              <a:t>Menor en Asia (</a:t>
            </a:r>
            <a:r>
              <a:rPr lang="es-ES_tradnl" u="sng" dirty="0"/>
              <a:t>&lt;</a:t>
            </a:r>
            <a:r>
              <a:rPr lang="es-ES_tradnl" dirty="0"/>
              <a:t>4%)</a:t>
            </a:r>
          </a:p>
          <a:p>
            <a:pPr lvl="2"/>
            <a:r>
              <a:rPr lang="es-ES_tradnl" dirty="0"/>
              <a:t>Enfermedades cardiopulmonares y obesidad occidental </a:t>
            </a:r>
          </a:p>
          <a:p>
            <a:pPr lvl="1"/>
            <a:endParaRPr lang="es-ES_tradnl" dirty="0"/>
          </a:p>
          <a:p>
            <a:r>
              <a:rPr lang="es-ES_tradnl" dirty="0"/>
              <a:t>Mortalidad asociada: 0-50%</a:t>
            </a:r>
            <a:r>
              <a:rPr lang="es-ES_tradnl" baseline="30000" dirty="0"/>
              <a:t>1</a:t>
            </a:r>
            <a:r>
              <a:rPr lang="es-ES_tradnl" dirty="0"/>
              <a:t> </a:t>
            </a:r>
          </a:p>
          <a:p>
            <a:endParaRPr lang="es-ES_tradnl" dirty="0"/>
          </a:p>
          <a:p>
            <a:r>
              <a:rPr lang="es-ES_tradnl" dirty="0"/>
              <a:t>Pronóstico oncológico:  Controversial</a:t>
            </a:r>
          </a:p>
          <a:p>
            <a:pPr lvl="1"/>
            <a:r>
              <a:rPr lang="es-ES_tradnl" dirty="0"/>
              <a:t>Afecta</a:t>
            </a:r>
            <a:r>
              <a:rPr lang="es-ES_tradnl" baseline="30000" dirty="0"/>
              <a:t>2,3</a:t>
            </a:r>
          </a:p>
          <a:p>
            <a:pPr lvl="1"/>
            <a:r>
              <a:rPr lang="es-ES_tradnl" dirty="0"/>
              <a:t>No afecta</a:t>
            </a:r>
            <a:r>
              <a:rPr lang="es-ES_tradnl" baseline="30000" dirty="0"/>
              <a:t>4,5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lvl="1"/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8190327" y="5461409"/>
            <a:ext cx="40016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err="1"/>
              <a:t>Makuuchi</a:t>
            </a:r>
            <a:r>
              <a:rPr lang="es-ES_tradnl" sz="1600" dirty="0"/>
              <a:t>. </a:t>
            </a:r>
            <a:r>
              <a:rPr lang="es-ES_tradnl" sz="1600" dirty="0" err="1"/>
              <a:t>Surg</a:t>
            </a:r>
            <a:r>
              <a:rPr lang="es-ES_tradnl" sz="1600" dirty="0"/>
              <a:t> </a:t>
            </a:r>
            <a:r>
              <a:rPr lang="es-ES_tradnl" sz="1600" dirty="0" err="1"/>
              <a:t>Today</a:t>
            </a:r>
            <a:r>
              <a:rPr lang="es-ES_tradnl" sz="1600" dirty="0"/>
              <a:t> 2019;49:187-96</a:t>
            </a:r>
          </a:p>
          <a:p>
            <a:r>
              <a:rPr lang="en-US" sz="1600" dirty="0" err="1"/>
              <a:t>Sierzega</a:t>
            </a:r>
            <a:r>
              <a:rPr lang="en-US" sz="1600" dirty="0"/>
              <a:t>. </a:t>
            </a:r>
            <a:r>
              <a:rPr lang="nb-NO" sz="1600" dirty="0" err="1"/>
              <a:t>Br</a:t>
            </a:r>
            <a:r>
              <a:rPr lang="nb-NO" sz="1600" dirty="0"/>
              <a:t> J </a:t>
            </a:r>
            <a:r>
              <a:rPr lang="nb-NO" sz="1600" dirty="0" err="1"/>
              <a:t>Surg</a:t>
            </a:r>
            <a:r>
              <a:rPr lang="nb-NO" sz="1600" dirty="0"/>
              <a:t> 2010;97:1035–42. </a:t>
            </a:r>
          </a:p>
          <a:p>
            <a:r>
              <a:rPr lang="es-ES_tradnl" sz="1600" dirty="0" err="1"/>
              <a:t>Tokunaga</a:t>
            </a:r>
            <a:r>
              <a:rPr lang="es-ES_tradnl" sz="1600" dirty="0"/>
              <a:t>. </a:t>
            </a:r>
            <a:r>
              <a:rPr lang="en-US" sz="1600" dirty="0"/>
              <a:t>Ann </a:t>
            </a:r>
            <a:r>
              <a:rPr lang="en-US" sz="1600" dirty="0" err="1"/>
              <a:t>Surg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 2013;20:1575–83. </a:t>
            </a:r>
          </a:p>
          <a:p>
            <a:r>
              <a:rPr lang="is-IS" sz="1600" dirty="0"/>
              <a:t>Figueroa. Rev Chil Cir 2018;70:147-159</a:t>
            </a:r>
          </a:p>
          <a:p>
            <a:pPr marL="0" lvl="2"/>
            <a:r>
              <a:rPr lang="en-US" sz="1600" dirty="0"/>
              <a:t>Tu. Eur J </a:t>
            </a:r>
            <a:r>
              <a:rPr lang="en-US" sz="1600" dirty="0" err="1"/>
              <a:t>Surg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 2017 ;43:485-492.</a:t>
            </a:r>
            <a:endParaRPr lang="es-ES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8F291E-5E66-074E-B698-C628F4919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5"/>
    </mc:Choice>
    <mc:Fallback xmlns="">
      <p:transition spd="slow" advTm="4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567246"/>
            <a:ext cx="10972800" cy="1143000"/>
          </a:xfrm>
        </p:spPr>
        <p:txBody>
          <a:bodyPr/>
          <a:lstStyle/>
          <a:p>
            <a:r>
              <a:rPr lang="es-ES_tradnl" dirty="0"/>
              <a:t>Factores de Riesgo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257555" y="1624954"/>
            <a:ext cx="2859405" cy="5257800"/>
          </a:xfrm>
        </p:spPr>
        <p:txBody>
          <a:bodyPr/>
          <a:lstStyle/>
          <a:p>
            <a:r>
              <a:rPr lang="es-ES" dirty="0"/>
              <a:t>Cirugía</a:t>
            </a:r>
          </a:p>
          <a:p>
            <a:pPr lvl="1"/>
            <a:r>
              <a:rPr lang="es-ES" sz="2400" dirty="0"/>
              <a:t>Técnica</a:t>
            </a:r>
          </a:p>
          <a:p>
            <a:pPr lvl="1"/>
            <a:r>
              <a:rPr lang="es-ES" sz="2400" dirty="0"/>
              <a:t>Isquemia</a:t>
            </a:r>
          </a:p>
          <a:p>
            <a:pPr lvl="1"/>
            <a:r>
              <a:rPr lang="es-ES" sz="2400" dirty="0"/>
              <a:t>Experiencia</a:t>
            </a:r>
            <a:r>
              <a:rPr lang="es-ES" sz="2400" baseline="30000" dirty="0"/>
              <a:t>6</a:t>
            </a:r>
          </a:p>
          <a:p>
            <a:pPr lvl="2"/>
            <a:r>
              <a:rPr lang="es-ES" sz="2000" dirty="0"/>
              <a:t>n &lt; 30</a:t>
            </a:r>
          </a:p>
          <a:p>
            <a:pPr lvl="1"/>
            <a:r>
              <a:rPr lang="es-ES" sz="2400" dirty="0"/>
              <a:t>Esplenectomía</a:t>
            </a:r>
            <a:r>
              <a:rPr lang="es-ES" sz="2400" baseline="30000" dirty="0"/>
              <a:t>5</a:t>
            </a:r>
          </a:p>
          <a:p>
            <a:pPr lvl="1"/>
            <a:r>
              <a:rPr lang="es-ES" sz="2400" dirty="0"/>
              <a:t>Laparoscopía</a:t>
            </a:r>
          </a:p>
          <a:p>
            <a:pPr lvl="2"/>
            <a:r>
              <a:rPr lang="es-ES" sz="2000" dirty="0"/>
              <a:t>Controversial</a:t>
            </a:r>
            <a:r>
              <a:rPr lang="es-ES" sz="2000" baseline="30000" dirty="0"/>
              <a:t>1</a:t>
            </a:r>
            <a:r>
              <a:rPr lang="es-ES" sz="2000" dirty="0"/>
              <a:t> </a:t>
            </a:r>
          </a:p>
          <a:p>
            <a:pPr lvl="1"/>
            <a:r>
              <a:rPr lang="es-ES" sz="2400" dirty="0"/>
              <a:t>Anastomosis Mecánica </a:t>
            </a:r>
          </a:p>
          <a:p>
            <a:pPr lvl="2"/>
            <a:r>
              <a:rPr lang="es-ES" sz="2000" dirty="0"/>
              <a:t>Controversial</a:t>
            </a:r>
          </a:p>
          <a:p>
            <a:pPr lvl="2"/>
            <a:r>
              <a:rPr lang="es-ES" sz="2000" dirty="0"/>
              <a:t>Cirular</a:t>
            </a:r>
            <a:r>
              <a:rPr lang="es-ES" sz="2000" baseline="30000" dirty="0"/>
              <a:t>2</a:t>
            </a:r>
            <a:r>
              <a:rPr lang="es-ES" sz="2000" dirty="0"/>
              <a:t> </a:t>
            </a:r>
            <a:endParaRPr lang="es-ES_tradnl" sz="2000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 bwMode="auto">
          <a:xfrm>
            <a:off x="5494401" y="1624954"/>
            <a:ext cx="290169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Paciente</a:t>
            </a:r>
          </a:p>
          <a:p>
            <a:pPr lvl="1"/>
            <a:r>
              <a:rPr lang="es-ES" sz="2400" u="sng" dirty="0"/>
              <a:t>&gt;</a:t>
            </a:r>
            <a:r>
              <a:rPr lang="es-ES" sz="2400" dirty="0"/>
              <a:t> 65 años</a:t>
            </a:r>
            <a:r>
              <a:rPr lang="es-ES" sz="2400" baseline="30000" dirty="0"/>
              <a:t>3</a:t>
            </a:r>
          </a:p>
          <a:p>
            <a:pPr lvl="1"/>
            <a:r>
              <a:rPr lang="es-ES" sz="2400" dirty="0"/>
              <a:t>Anemia</a:t>
            </a:r>
            <a:r>
              <a:rPr lang="es-ES" sz="2400" baseline="30000" dirty="0"/>
              <a:t>3</a:t>
            </a:r>
            <a:r>
              <a:rPr lang="es-ES" sz="2400" dirty="0"/>
              <a:t> </a:t>
            </a:r>
          </a:p>
          <a:p>
            <a:pPr lvl="1"/>
            <a:r>
              <a:rPr lang="es-ES" sz="2400" dirty="0"/>
              <a:t>IMC</a:t>
            </a:r>
            <a:r>
              <a:rPr lang="es-ES" sz="2400" baseline="30000" dirty="0"/>
              <a:t>3</a:t>
            </a:r>
          </a:p>
          <a:p>
            <a:pPr lvl="2"/>
            <a:r>
              <a:rPr lang="es-ES" sz="2000" dirty="0"/>
              <a:t>Visceral</a:t>
            </a:r>
          </a:p>
          <a:p>
            <a:pPr lvl="1"/>
            <a:r>
              <a:rPr lang="es-ES" sz="2400" dirty="0"/>
              <a:t>Sarcopenia</a:t>
            </a:r>
            <a:r>
              <a:rPr lang="es-ES" sz="2400" baseline="30000" dirty="0"/>
              <a:t>4</a:t>
            </a:r>
          </a:p>
          <a:p>
            <a:pPr lvl="1"/>
            <a:r>
              <a:rPr lang="es-ES" sz="2400" dirty="0"/>
              <a:t>ASA</a:t>
            </a:r>
            <a:r>
              <a:rPr lang="es-ES" sz="2400" baseline="30000" dirty="0"/>
              <a:t>5</a:t>
            </a:r>
          </a:p>
          <a:p>
            <a:pPr lvl="2"/>
            <a:r>
              <a:rPr lang="es-ES" sz="2000" dirty="0"/>
              <a:t>Diabetes</a:t>
            </a:r>
          </a:p>
          <a:p>
            <a:pPr lvl="2"/>
            <a:r>
              <a:rPr lang="es-ES" sz="2000" dirty="0"/>
              <a:t>Cardiovascular</a:t>
            </a:r>
          </a:p>
          <a:p>
            <a:pPr lvl="2"/>
            <a:r>
              <a:rPr lang="es-ES" sz="2000" dirty="0"/>
              <a:t>EPOC</a:t>
            </a:r>
          </a:p>
          <a:p>
            <a:pPr lvl="2"/>
            <a:r>
              <a:rPr lang="es-ES" sz="2000" dirty="0"/>
              <a:t>IRC</a:t>
            </a:r>
          </a:p>
          <a:p>
            <a:pPr lvl="1"/>
            <a:r>
              <a:rPr lang="es-ES" sz="2400" dirty="0"/>
              <a:t>Corticoides</a:t>
            </a:r>
            <a:r>
              <a:rPr lang="es-ES" sz="2400" baseline="30000" dirty="0"/>
              <a:t>5</a:t>
            </a:r>
          </a:p>
          <a:p>
            <a:pPr lvl="1"/>
            <a:endParaRPr lang="es-ES_tradnl" sz="2400" dirty="0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 bwMode="auto">
          <a:xfrm>
            <a:off x="8440674" y="1616128"/>
            <a:ext cx="282244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Nomogramas</a:t>
            </a:r>
          </a:p>
          <a:p>
            <a:pPr lvl="1"/>
            <a:r>
              <a:rPr lang="es-ES" sz="2000" dirty="0"/>
              <a:t>Tu et al. </a:t>
            </a:r>
            <a:r>
              <a:rPr lang="es-ES" sz="2000" baseline="30000" dirty="0"/>
              <a:t>3</a:t>
            </a:r>
          </a:p>
          <a:p>
            <a:pPr lvl="1"/>
            <a:endParaRPr lang="es-ES_tradnl" sz="2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440674" y="5323705"/>
            <a:ext cx="3834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1. </a:t>
            </a:r>
            <a:r>
              <a:rPr lang="es-ES_tradnl" sz="1400" dirty="0" err="1"/>
              <a:t>Makuuchi</a:t>
            </a:r>
            <a:r>
              <a:rPr lang="es-ES_tradnl" sz="1400" dirty="0"/>
              <a:t>. </a:t>
            </a:r>
            <a:r>
              <a:rPr lang="es-ES_tradnl" sz="1400" dirty="0" err="1"/>
              <a:t>Surg</a:t>
            </a:r>
            <a:r>
              <a:rPr lang="es-ES_tradnl" sz="1400" dirty="0"/>
              <a:t> </a:t>
            </a:r>
            <a:r>
              <a:rPr lang="es-ES_tradnl" sz="1400" dirty="0" err="1"/>
              <a:t>Today</a:t>
            </a:r>
            <a:r>
              <a:rPr lang="es-ES_tradnl" sz="1400" dirty="0"/>
              <a:t> 2019;49:187-96</a:t>
            </a:r>
          </a:p>
          <a:p>
            <a:r>
              <a:rPr lang="es-ES_tradnl" sz="1400" dirty="0"/>
              <a:t>2. </a:t>
            </a:r>
            <a:r>
              <a:rPr lang="es-ES_tradnl" sz="1400" dirty="0" err="1"/>
              <a:t>Umemura</a:t>
            </a:r>
            <a:r>
              <a:rPr lang="es-ES_tradnl" sz="1400" dirty="0"/>
              <a:t>. </a:t>
            </a:r>
            <a:r>
              <a:rPr lang="es-ES_tradnl" sz="1400" dirty="0" err="1"/>
              <a:t>Asian</a:t>
            </a:r>
            <a:r>
              <a:rPr lang="es-ES_tradnl" sz="1400" dirty="0"/>
              <a:t> J </a:t>
            </a:r>
            <a:r>
              <a:rPr lang="es-ES_tradnl" sz="1400" dirty="0" err="1"/>
              <a:t>Surg</a:t>
            </a:r>
            <a:r>
              <a:rPr lang="es-ES_tradnl" sz="1400" dirty="0"/>
              <a:t> 2015;38:102-12</a:t>
            </a:r>
          </a:p>
          <a:p>
            <a:pPr marL="0" lvl="2"/>
            <a:r>
              <a:rPr lang="es-ES_tradnl" sz="1400" dirty="0"/>
              <a:t>3. Tu. </a:t>
            </a:r>
            <a:r>
              <a:rPr lang="en-US" sz="1400" dirty="0"/>
              <a:t>Eur J </a:t>
            </a:r>
            <a:r>
              <a:rPr lang="en-US" sz="1400" dirty="0" err="1"/>
              <a:t>Surg</a:t>
            </a:r>
            <a:r>
              <a:rPr lang="en-US" sz="1400" dirty="0"/>
              <a:t> </a:t>
            </a:r>
            <a:r>
              <a:rPr lang="en-US" sz="1400" dirty="0" err="1"/>
              <a:t>Oncol</a:t>
            </a:r>
            <a:r>
              <a:rPr lang="en-US" sz="1400" dirty="0"/>
              <a:t> 2017 ;43:485-492.</a:t>
            </a:r>
          </a:p>
          <a:p>
            <a:pPr marL="0" lvl="2"/>
            <a:r>
              <a:rPr lang="tr-TR" sz="1400" dirty="0"/>
              <a:t>4. </a:t>
            </a:r>
            <a:r>
              <a:rPr lang="tr-TR" sz="1400" dirty="0" err="1"/>
              <a:t>Kawamura</a:t>
            </a:r>
            <a:r>
              <a:rPr lang="tr-TR" sz="1400" dirty="0"/>
              <a:t>. </a:t>
            </a:r>
            <a:r>
              <a:rPr lang="tr-TR" sz="1400" dirty="0" err="1"/>
              <a:t>Ann</a:t>
            </a:r>
            <a:r>
              <a:rPr lang="tr-TR" sz="1400" dirty="0"/>
              <a:t> </a:t>
            </a:r>
            <a:r>
              <a:rPr lang="tr-TR" sz="1400" dirty="0" err="1"/>
              <a:t>Surg</a:t>
            </a:r>
            <a:r>
              <a:rPr lang="tr-TR" sz="1400" dirty="0"/>
              <a:t> </a:t>
            </a:r>
            <a:r>
              <a:rPr lang="tr-TR" sz="1400" dirty="0" err="1"/>
              <a:t>Oncol</a:t>
            </a:r>
            <a:r>
              <a:rPr lang="tr-TR" sz="1400" dirty="0"/>
              <a:t> 2018;25:1625–32</a:t>
            </a:r>
          </a:p>
          <a:p>
            <a:pPr marL="0" lvl="2"/>
            <a:r>
              <a:rPr lang="tr-TR" sz="1400" dirty="0"/>
              <a:t>5. </a:t>
            </a:r>
            <a:r>
              <a:rPr lang="tr-TR" sz="1400" dirty="0" err="1"/>
              <a:t>Kikuchi</a:t>
            </a:r>
            <a:r>
              <a:rPr lang="tr-TR" sz="1400" dirty="0"/>
              <a:t>. </a:t>
            </a:r>
            <a:r>
              <a:rPr lang="nb-NO" sz="1400" dirty="0" err="1"/>
              <a:t>Gastric</a:t>
            </a:r>
            <a:r>
              <a:rPr lang="nb-NO" sz="1400" dirty="0"/>
              <a:t> Cancer 2017;20:987–97. </a:t>
            </a:r>
          </a:p>
          <a:p>
            <a:pPr marL="0" lvl="2"/>
            <a:r>
              <a:rPr lang="nb-NO" sz="1400" dirty="0"/>
              <a:t>6. </a:t>
            </a:r>
            <a:r>
              <a:rPr lang="nb-NO" sz="1400" dirty="0" err="1"/>
              <a:t>Kanaji</a:t>
            </a:r>
            <a:r>
              <a:rPr lang="nb-NO" sz="1400" dirty="0"/>
              <a:t>. </a:t>
            </a:r>
            <a:r>
              <a:rPr lang="en-US" sz="1400" dirty="0" err="1"/>
              <a:t>Surg</a:t>
            </a:r>
            <a:r>
              <a:rPr lang="en-US" sz="1400" dirty="0"/>
              <a:t> Today 2016;46:815–20. </a:t>
            </a: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 bwMode="auto">
          <a:xfrm>
            <a:off x="3135249" y="1624954"/>
            <a:ext cx="23145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Tumor</a:t>
            </a:r>
          </a:p>
          <a:p>
            <a:pPr lvl="1"/>
            <a:r>
              <a:rPr lang="es-ES" sz="2400" dirty="0"/>
              <a:t>Estadio IV</a:t>
            </a:r>
          </a:p>
          <a:p>
            <a:pPr lvl="1"/>
            <a:r>
              <a:rPr lang="es-ES" sz="2400" dirty="0"/>
              <a:t>Infiltración esofágica</a:t>
            </a:r>
            <a:endParaRPr lang="es-ES_tradnl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2FDF70-FDAB-1740-B837-527E78E4DA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04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2"/>
    </mc:Choice>
    <mc:Fallback xmlns="">
      <p:transition spd="slow" advTm="1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6839" y="506569"/>
            <a:ext cx="10972800" cy="1143000"/>
          </a:xfrm>
        </p:spPr>
        <p:txBody>
          <a:bodyPr/>
          <a:lstStyle/>
          <a:p>
            <a:r>
              <a:rPr lang="es-ES_tradnl" dirty="0"/>
              <a:t>Diagnóstico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6103239" y="1975740"/>
            <a:ext cx="2518410" cy="3757866"/>
          </a:xfrm>
        </p:spPr>
        <p:txBody>
          <a:bodyPr/>
          <a:lstStyle/>
          <a:p>
            <a:r>
              <a:rPr lang="es-ES" dirty="0"/>
              <a:t>Tránsito</a:t>
            </a:r>
          </a:p>
          <a:p>
            <a:pPr lvl="1"/>
            <a:r>
              <a:rPr lang="es-ES" sz="2400" dirty="0"/>
              <a:t>Sensibilidad limitada</a:t>
            </a:r>
          </a:p>
          <a:p>
            <a:pPr lvl="1"/>
            <a:r>
              <a:rPr lang="es-ES" sz="2400" dirty="0"/>
              <a:t>Incómodo</a:t>
            </a:r>
          </a:p>
          <a:p>
            <a:pPr lvl="1"/>
            <a:r>
              <a:rPr lang="es-ES" sz="2400" b="1" dirty="0">
                <a:solidFill>
                  <a:srgbClr val="C00000"/>
                </a:solidFill>
              </a:rPr>
              <a:t>Radiólogo entrenado</a:t>
            </a:r>
          </a:p>
          <a:p>
            <a:pPr lvl="1"/>
            <a:r>
              <a:rPr lang="es-ES" sz="2400" b="1" dirty="0">
                <a:solidFill>
                  <a:srgbClr val="C00000"/>
                </a:solidFill>
              </a:rPr>
              <a:t>Paciente cooperador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 bwMode="auto">
          <a:xfrm>
            <a:off x="8925687" y="1975740"/>
            <a:ext cx="3048762" cy="375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Endoscopía</a:t>
            </a:r>
          </a:p>
          <a:p>
            <a:pPr lvl="1"/>
            <a:r>
              <a:rPr lang="es-ES" sz="2400" dirty="0"/>
              <a:t>S y E </a:t>
            </a:r>
            <a:r>
              <a:rPr lang="es-ES" sz="2400" dirty="0" err="1"/>
              <a:t>aprox</a:t>
            </a:r>
            <a:r>
              <a:rPr lang="es-ES" sz="2400" dirty="0"/>
              <a:t> 100%</a:t>
            </a:r>
          </a:p>
          <a:p>
            <a:pPr lvl="1"/>
            <a:r>
              <a:rPr lang="es-ES" sz="2400" dirty="0"/>
              <a:t>Bien tolerada</a:t>
            </a:r>
          </a:p>
          <a:p>
            <a:pPr lvl="1"/>
            <a:r>
              <a:rPr lang="es-ES" sz="2400" dirty="0"/>
              <a:t>Potencialmente terapéutica</a:t>
            </a:r>
          </a:p>
          <a:p>
            <a:pPr lvl="1"/>
            <a:r>
              <a:rPr lang="es-ES_tradnl" sz="2400" dirty="0"/>
              <a:t>Invasivo</a:t>
            </a:r>
          </a:p>
          <a:p>
            <a:pPr lvl="1"/>
            <a:r>
              <a:rPr lang="es-ES_tradnl" sz="2400" dirty="0"/>
              <a:t>CO2</a:t>
            </a:r>
          </a:p>
          <a:p>
            <a:pPr lvl="1"/>
            <a:r>
              <a:rPr lang="es-ES_tradnl" sz="2400" dirty="0" err="1"/>
              <a:t>Endoscopista</a:t>
            </a:r>
            <a:r>
              <a:rPr lang="es-ES_tradnl" sz="2400" dirty="0"/>
              <a:t> experto</a:t>
            </a: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 bwMode="auto">
          <a:xfrm>
            <a:off x="3203829" y="1975740"/>
            <a:ext cx="2822448" cy="375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Tc</a:t>
            </a:r>
          </a:p>
          <a:p>
            <a:pPr lvl="1"/>
            <a:r>
              <a:rPr lang="es-ES_tradnl" sz="2400" dirty="0"/>
              <a:t>Evalúa no sólo la anastomosis</a:t>
            </a:r>
          </a:p>
          <a:p>
            <a:pPr lvl="1"/>
            <a:r>
              <a:rPr lang="es-ES_tradnl" sz="2400" dirty="0"/>
              <a:t>Costo efectivo</a:t>
            </a:r>
          </a:p>
          <a:p>
            <a:pPr lvl="1"/>
            <a:r>
              <a:rPr lang="es-ES_tradnl" sz="2400" dirty="0"/>
              <a:t>Operador independiente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8744712" y="6385949"/>
            <a:ext cx="341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/>
              <a:t>Makuuchi</a:t>
            </a:r>
            <a:r>
              <a:rPr lang="es-ES_tradnl" sz="1400" dirty="0"/>
              <a:t>. </a:t>
            </a:r>
            <a:r>
              <a:rPr lang="es-ES_tradnl" sz="1400" dirty="0" err="1"/>
              <a:t>Surg</a:t>
            </a:r>
            <a:r>
              <a:rPr lang="es-ES_tradnl" sz="1400" dirty="0"/>
              <a:t> </a:t>
            </a:r>
            <a:r>
              <a:rPr lang="es-ES_tradnl" sz="1400" dirty="0" err="1"/>
              <a:t>Today</a:t>
            </a:r>
            <a:r>
              <a:rPr lang="es-ES_tradnl" sz="1400" dirty="0"/>
              <a:t> 2019;49:187-96</a:t>
            </a: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 bwMode="auto">
          <a:xfrm>
            <a:off x="171450" y="1966278"/>
            <a:ext cx="2955417" cy="375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Clínico</a:t>
            </a:r>
          </a:p>
          <a:p>
            <a:pPr lvl="1"/>
            <a:r>
              <a:rPr lang="es-ES" sz="2400" dirty="0"/>
              <a:t>SSVV</a:t>
            </a:r>
          </a:p>
          <a:p>
            <a:pPr lvl="1"/>
            <a:r>
              <a:rPr lang="es-ES" sz="2400" dirty="0"/>
              <a:t>Laboratorio</a:t>
            </a:r>
          </a:p>
          <a:p>
            <a:pPr lvl="1"/>
            <a:r>
              <a:rPr lang="es-ES" sz="2400" dirty="0"/>
              <a:t>Contenido dren</a:t>
            </a:r>
          </a:p>
          <a:p>
            <a:pPr lvl="1"/>
            <a:r>
              <a:rPr lang="es-ES" sz="2400" dirty="0"/>
              <a:t>A. de Metileno</a:t>
            </a:r>
            <a:r>
              <a:rPr lang="es-ES" sz="2000" dirty="0"/>
              <a:t> </a:t>
            </a:r>
            <a:endParaRPr lang="es-ES_tradnl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7139D7-75F5-274A-94E9-3C5B57E9F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73"/>
    </mc:Choice>
    <mc:Fallback xmlns="">
      <p:transition spd="slow" advTm="7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" y="91904"/>
            <a:ext cx="8339328" cy="2421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5"/>
          <a:stretch/>
        </p:blipFill>
        <p:spPr>
          <a:xfrm>
            <a:off x="5010911" y="3048720"/>
            <a:ext cx="6264350" cy="242428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982324" y="5422611"/>
            <a:ext cx="433753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400" dirty="0" err="1">
                <a:latin typeface="Times" charset="0"/>
              </a:rPr>
              <a:t>Struecker</a:t>
            </a:r>
            <a:r>
              <a:rPr lang="es-ES_tradnl" sz="1400" dirty="0">
                <a:latin typeface="Times" charset="0"/>
              </a:rPr>
              <a:t>. J </a:t>
            </a:r>
            <a:r>
              <a:rPr lang="es-ES_tradnl" sz="1400" dirty="0" err="1">
                <a:latin typeface="Times" charset="0"/>
              </a:rPr>
              <a:t>Gastrointest</a:t>
            </a:r>
            <a:r>
              <a:rPr lang="es-ES_tradnl" sz="1400" dirty="0">
                <a:latin typeface="Times" charset="0"/>
              </a:rPr>
              <a:t> </a:t>
            </a:r>
            <a:r>
              <a:rPr lang="es-ES_tradnl" sz="1400" dirty="0" err="1">
                <a:latin typeface="Times" charset="0"/>
              </a:rPr>
              <a:t>Surg</a:t>
            </a:r>
            <a:r>
              <a:rPr lang="es-ES_tradnl" sz="1400" dirty="0">
                <a:latin typeface="Times" charset="0"/>
              </a:rPr>
              <a:t> 2017;21:801-6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400" dirty="0">
                <a:latin typeface="Times" charset="0"/>
              </a:rPr>
              <a:t>Gong. </a:t>
            </a:r>
            <a:r>
              <a:rPr lang="sk-SK" sz="1400" dirty="0"/>
              <a:t>Int J </a:t>
            </a:r>
            <a:r>
              <a:rPr lang="sk-SK" sz="1400" dirty="0" err="1"/>
              <a:t>Surg</a:t>
            </a:r>
            <a:r>
              <a:rPr lang="sk-SK" sz="1400" dirty="0"/>
              <a:t> 2017;47:18-24.</a:t>
            </a:r>
            <a:endParaRPr lang="es-ES_tradnl" sz="1400" dirty="0">
              <a:latin typeface="Times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400" dirty="0">
                <a:latin typeface="Times" charset="0"/>
              </a:rPr>
              <a:t>Strauss. </a:t>
            </a:r>
            <a:r>
              <a:rPr lang="de-DE" sz="1400" dirty="0"/>
              <a:t>Ann </a:t>
            </a:r>
            <a:r>
              <a:rPr lang="de-DE" sz="1400" dirty="0" err="1"/>
              <a:t>Surg</a:t>
            </a:r>
            <a:r>
              <a:rPr lang="de-DE" sz="1400" dirty="0"/>
              <a:t> 2010;251:647–651.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 err="1"/>
              <a:t>Cools-Lartigue</a:t>
            </a:r>
            <a:r>
              <a:rPr lang="de-DE" sz="1400" dirty="0"/>
              <a:t>. </a:t>
            </a:r>
            <a:r>
              <a:rPr lang="it-IT" sz="1400" dirty="0" err="1"/>
              <a:t>Ann</a:t>
            </a:r>
            <a:r>
              <a:rPr lang="it-IT" sz="1400" dirty="0"/>
              <a:t> </a:t>
            </a:r>
            <a:r>
              <a:rPr lang="it-IT" sz="1400" dirty="0" err="1"/>
              <a:t>Surg</a:t>
            </a:r>
            <a:r>
              <a:rPr lang="it-IT" sz="1400" dirty="0"/>
              <a:t> </a:t>
            </a:r>
            <a:r>
              <a:rPr lang="it-IT" sz="1400" dirty="0" err="1"/>
              <a:t>Oncol</a:t>
            </a:r>
            <a:r>
              <a:rPr lang="it-IT" sz="1400" dirty="0"/>
              <a:t> 2014;21:2573-2579.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dirty="0" err="1"/>
              <a:t>Hogan</a:t>
            </a:r>
            <a:r>
              <a:rPr lang="it-IT" sz="1400" dirty="0"/>
              <a:t>. </a:t>
            </a:r>
            <a:r>
              <a:rPr lang="it-IT" sz="1400" dirty="0" err="1"/>
              <a:t>Surg</a:t>
            </a:r>
            <a:r>
              <a:rPr lang="it-IT" sz="1400" dirty="0"/>
              <a:t> </a:t>
            </a:r>
            <a:r>
              <a:rPr lang="it-IT" sz="1400" dirty="0" err="1"/>
              <a:t>Endosc</a:t>
            </a:r>
            <a:r>
              <a:rPr lang="it-IT" sz="1400" dirty="0"/>
              <a:t> 2008;22:767–771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dirty="0" err="1"/>
              <a:t>El-Sourani</a:t>
            </a:r>
            <a:r>
              <a:rPr lang="it-IT" sz="1400" dirty="0"/>
              <a:t> </a:t>
            </a:r>
            <a:r>
              <a:rPr lang="is-IS" sz="1400" dirty="0"/>
              <a:t>Pol. J Radiol 2017; 82:170-173. </a:t>
            </a:r>
            <a:endParaRPr lang="es-ES_tradnl" sz="1400" dirty="0">
              <a:effectLst/>
              <a:latin typeface="Times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83887" y="3422170"/>
            <a:ext cx="4340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dirty="0"/>
              <a:t>Alemán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dirty="0"/>
              <a:t>Retrospectivo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dirty="0"/>
              <a:t>Resecciones oncológicas gástricas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dirty="0"/>
              <a:t>n: 370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dirty="0"/>
              <a:t>Filtración EY: 4%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b="1" dirty="0">
                <a:solidFill>
                  <a:srgbClr val="C00000"/>
                </a:solidFill>
              </a:rPr>
              <a:t>S: 50%   </a:t>
            </a:r>
            <a:r>
              <a:rPr lang="es-ES_tradnl" dirty="0"/>
              <a:t>E: 99%     </a:t>
            </a:r>
            <a:r>
              <a:rPr lang="es-ES_tradnl" b="1" dirty="0">
                <a:solidFill>
                  <a:srgbClr val="C00000"/>
                </a:solidFill>
              </a:rPr>
              <a:t>VPP:55%     </a:t>
            </a:r>
            <a:r>
              <a:rPr lang="es-ES_tradnl" dirty="0"/>
              <a:t>VPN: 98%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9EA9AD-E931-6E4A-8FC2-827BFE56C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1"/>
    </mc:Choice>
    <mc:Fallback xmlns="">
      <p:transition spd="slow" advTm="55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099"/>
            <a:ext cx="12192000" cy="5975131"/>
          </a:xfrm>
          <a:prstGeom prst="rect">
            <a:avLst/>
          </a:prstGeom>
          <a:effectLst/>
        </p:spPr>
      </p:pic>
      <p:sp>
        <p:nvSpPr>
          <p:cNvPr id="2" name="Rectángulo 1"/>
          <p:cNvSpPr/>
          <p:nvPr/>
        </p:nvSpPr>
        <p:spPr>
          <a:xfrm>
            <a:off x="397797" y="3013501"/>
            <a:ext cx="113964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¿Qué opciones terapéuticas tengo?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8BDC19-BFCE-2C4B-9AF8-F1339812B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48962"/>
      </p:ext>
    </p:extLst>
  </p:cSld>
  <p:clrMapOvr>
    <a:masterClrMapping/>
  </p:clrMapOvr>
  <p:transition spd="med" advTm="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04103"/>
              </p:ext>
            </p:extLst>
          </p:nvPr>
        </p:nvGraphicFramePr>
        <p:xfrm>
          <a:off x="233083" y="1021976"/>
          <a:ext cx="11725835" cy="557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962460-ABE0-BB4C-8C15-3CA43D7A2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76" y="864426"/>
            <a:ext cx="10972800" cy="1143000"/>
          </a:xfrm>
        </p:spPr>
        <p:txBody>
          <a:bodyPr/>
          <a:lstStyle/>
          <a:p>
            <a:r>
              <a:rPr lang="es-ES_tradnl" dirty="0"/>
              <a:t>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449056" y="5797296"/>
            <a:ext cx="3742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s-IS" sz="1400" dirty="0"/>
              <a:t>Lang. Eur J Surg Oncol 2000;26:168–71.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400" dirty="0" err="1"/>
              <a:t>Kanaji</a:t>
            </a:r>
            <a:r>
              <a:rPr lang="es-ES_tradnl" sz="1400" dirty="0"/>
              <a:t>. </a:t>
            </a:r>
            <a:r>
              <a:rPr lang="en-US" sz="1400" dirty="0" err="1"/>
              <a:t>Surg</a:t>
            </a:r>
            <a:r>
              <a:rPr lang="en-US" sz="1400" dirty="0"/>
              <a:t> Today 2016;46:815–20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400" dirty="0"/>
              <a:t>Tu. </a:t>
            </a:r>
            <a:r>
              <a:rPr lang="en-US" sz="1400" dirty="0" err="1"/>
              <a:t>Eur</a:t>
            </a:r>
            <a:r>
              <a:rPr lang="en-US" sz="1400" dirty="0"/>
              <a:t> J </a:t>
            </a:r>
            <a:r>
              <a:rPr lang="en-US" sz="1400" dirty="0" err="1"/>
              <a:t>Surg</a:t>
            </a:r>
            <a:r>
              <a:rPr lang="en-US" sz="1400" dirty="0"/>
              <a:t> </a:t>
            </a:r>
            <a:r>
              <a:rPr lang="en-US" sz="1400" dirty="0" err="1"/>
              <a:t>Oncol</a:t>
            </a:r>
            <a:r>
              <a:rPr lang="en-US" sz="1400" dirty="0"/>
              <a:t> 2017;43:485–92.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/>
              <a:t>Sierzega</a:t>
            </a:r>
            <a:r>
              <a:rPr lang="en-US" sz="1400" dirty="0"/>
              <a:t> </a:t>
            </a:r>
            <a:r>
              <a:rPr lang="nb-NO" sz="1400" dirty="0" err="1"/>
              <a:t>Br</a:t>
            </a:r>
            <a:r>
              <a:rPr lang="nb-NO" sz="1400" dirty="0"/>
              <a:t> J </a:t>
            </a:r>
            <a:r>
              <a:rPr lang="nb-NO" sz="1400" dirty="0" err="1"/>
              <a:t>Surg</a:t>
            </a:r>
            <a:r>
              <a:rPr lang="nb-NO" sz="1400" dirty="0"/>
              <a:t> 2010;97:1035–42.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46176" y="2007426"/>
            <a:ext cx="10972800" cy="4710952"/>
          </a:xfrm>
        </p:spPr>
        <p:txBody>
          <a:bodyPr/>
          <a:lstStyle/>
          <a:p>
            <a:r>
              <a:rPr lang="es-ES" b="1" dirty="0">
                <a:solidFill>
                  <a:srgbClr val="F1B602"/>
                </a:solidFill>
              </a:rPr>
              <a:t>Conservador</a:t>
            </a:r>
          </a:p>
          <a:p>
            <a:pPr lvl="1"/>
            <a:r>
              <a:rPr lang="es-ES" sz="2400" dirty="0"/>
              <a:t>40-80% de los casos</a:t>
            </a:r>
            <a:r>
              <a:rPr lang="es-ES" sz="2400" baseline="30000" dirty="0"/>
              <a:t>1-4</a:t>
            </a:r>
          </a:p>
          <a:p>
            <a:pPr lvl="1"/>
            <a:r>
              <a:rPr lang="es-ES" sz="2400" dirty="0"/>
              <a:t>N.E (</a:t>
            </a:r>
            <a:r>
              <a:rPr lang="es-ES" sz="2400" dirty="0" err="1"/>
              <a:t>Yeyunostomía</a:t>
            </a:r>
            <a:r>
              <a:rPr lang="es-ES" sz="2400" dirty="0"/>
              <a:t> o SNY) vs NPT </a:t>
            </a:r>
          </a:p>
          <a:p>
            <a:pPr lvl="1"/>
            <a:r>
              <a:rPr lang="es-ES" sz="2400" dirty="0"/>
              <a:t>ATB</a:t>
            </a:r>
          </a:p>
          <a:p>
            <a:pPr lvl="1"/>
            <a:r>
              <a:rPr lang="es-ES" sz="2400" dirty="0"/>
              <a:t>Dren operativo</a:t>
            </a:r>
          </a:p>
          <a:p>
            <a:pPr lvl="2"/>
            <a:r>
              <a:rPr lang="es-ES" sz="2000" dirty="0"/>
              <a:t>Buen posicionamiento </a:t>
            </a:r>
            <a:r>
              <a:rPr lang="es-ES" sz="2000" dirty="0" err="1"/>
              <a:t>intraoperatorio</a:t>
            </a:r>
            <a:r>
              <a:rPr lang="es-ES" sz="2000" dirty="0"/>
              <a:t>. </a:t>
            </a:r>
          </a:p>
          <a:p>
            <a:pPr lvl="2"/>
            <a:r>
              <a:rPr lang="es-ES" sz="2000" dirty="0"/>
              <a:t>+/-Percutáneo </a:t>
            </a:r>
          </a:p>
          <a:p>
            <a:pPr lvl="1"/>
            <a:r>
              <a:rPr lang="es-ES" sz="2400" dirty="0"/>
              <a:t>Vigilancia activa</a:t>
            </a:r>
          </a:p>
          <a:p>
            <a:pPr lvl="1"/>
            <a:r>
              <a:rPr lang="es-ES" sz="2400" dirty="0"/>
              <a:t>¿</a:t>
            </a:r>
            <a:r>
              <a:rPr lang="es-ES" sz="2400" dirty="0" err="1"/>
              <a:t>Somatostatina</a:t>
            </a:r>
            <a:r>
              <a:rPr lang="es-ES" sz="2400" dirty="0"/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B0E4F8-4CEC-AA43-9A06-A12A72EB3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2"/>
    </mc:Choice>
    <mc:Fallback xmlns="">
      <p:transition spd="slow" advTm="4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7|12.6|6.1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0.6|1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3.9|1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.4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1.1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15825</TotalTime>
  <Words>1952</Words>
  <Application>Microsoft Macintosh PowerPoint</Application>
  <PresentationFormat>Panorámica</PresentationFormat>
  <Paragraphs>498</Paragraphs>
  <Slides>27</Slides>
  <Notes>19</Notes>
  <HiddenSlides>0</HiddenSlides>
  <MMClips>26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AdvTT1875e499</vt:lpstr>
      <vt:lpstr>AdvTT1875e499+20</vt:lpstr>
      <vt:lpstr>FybfvcAdvPTimes</vt:lpstr>
      <vt:lpstr>Arial</vt:lpstr>
      <vt:lpstr>Calibri</vt:lpstr>
      <vt:lpstr>Times</vt:lpstr>
      <vt:lpstr>Wingdings</vt:lpstr>
      <vt:lpstr>1_Tema de Office</vt:lpstr>
      <vt:lpstr>2_Tema de Office</vt:lpstr>
      <vt:lpstr>Presentación de PowerPoint</vt:lpstr>
      <vt:lpstr>Contextualizando el problema </vt:lpstr>
      <vt:lpstr>Epidemiología</vt:lpstr>
      <vt:lpstr>Factores de Riesgo</vt:lpstr>
      <vt:lpstr>Diagnóstico</vt:lpstr>
      <vt:lpstr>Presentación de PowerPoint</vt:lpstr>
      <vt:lpstr>Presentación de PowerPoint</vt:lpstr>
      <vt:lpstr>Presentación de PowerPoint</vt:lpstr>
      <vt:lpstr>Tratamiento</vt:lpstr>
      <vt:lpstr>Tratamiento</vt:lpstr>
      <vt:lpstr>Tratamiento</vt:lpstr>
      <vt:lpstr>Tratamiento</vt:lpstr>
      <vt:lpstr>¿Qué prótesis?</vt:lpstr>
      <vt:lpstr>Presentación de PowerPoint</vt:lpstr>
      <vt:lpstr>Presentación de PowerPoint</vt:lpstr>
      <vt:lpstr>Tratamiento</vt:lpstr>
      <vt:lpstr>Tratamiento</vt:lpstr>
      <vt:lpstr>Presentación de PowerPoint</vt:lpstr>
      <vt:lpstr>Tratamiento</vt:lpstr>
      <vt:lpstr>Stent vs EndoVAC</vt:lpstr>
      <vt:lpstr>Tratamiento</vt:lpstr>
      <vt:lpstr>Tratamiento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Colelitiasis y colédocolitiasis  Estudio y derivación</dc:title>
  <dc:creator>Manuel Figueroa</dc:creator>
  <cp:lastModifiedBy>Manuel Figueroa</cp:lastModifiedBy>
  <cp:revision>181</cp:revision>
  <dcterms:created xsi:type="dcterms:W3CDTF">2018-01-24T15:09:32Z</dcterms:created>
  <dcterms:modified xsi:type="dcterms:W3CDTF">2019-06-17T16:47:48Z</dcterms:modified>
</cp:coreProperties>
</file>