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notesMasterIdLst>
    <p:notesMasterId r:id="rId22"/>
  </p:notesMasterIdLst>
  <p:sldIdLst>
    <p:sldId id="257" r:id="rId3"/>
    <p:sldId id="262" r:id="rId4"/>
    <p:sldId id="292" r:id="rId5"/>
    <p:sldId id="264" r:id="rId6"/>
    <p:sldId id="291" r:id="rId7"/>
    <p:sldId id="265" r:id="rId8"/>
    <p:sldId id="266" r:id="rId9"/>
    <p:sldId id="267" r:id="rId10"/>
    <p:sldId id="268" r:id="rId11"/>
    <p:sldId id="269" r:id="rId12"/>
    <p:sldId id="270" r:id="rId13"/>
    <p:sldId id="295" r:id="rId14"/>
    <p:sldId id="298" r:id="rId15"/>
    <p:sldId id="296" r:id="rId16"/>
    <p:sldId id="293" r:id="rId17"/>
    <p:sldId id="294" r:id="rId18"/>
    <p:sldId id="299" r:id="rId19"/>
    <p:sldId id="300" r:id="rId20"/>
    <p:sldId id="301" r:id="rId2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486"/>
    <p:restoredTop sz="81905"/>
  </p:normalViewPr>
  <p:slideViewPr>
    <p:cSldViewPr snapToGrid="0" snapToObjects="1">
      <p:cViewPr varScale="1">
        <p:scale>
          <a:sx n="128" d="100"/>
          <a:sy n="12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C09B6-5C11-B04F-8FFD-73F3FEC6D0A9}" type="doc">
      <dgm:prSet loTypeId="urn:microsoft.com/office/officeart/2005/8/layout/vProcess5" loCatId="process" qsTypeId="urn:microsoft.com/office/officeart/2005/8/quickstyle/3D2" qsCatId="3D" csTypeId="urn:microsoft.com/office/officeart/2005/8/colors/accent5_3" csCatId="accent5" phldr="1"/>
      <dgm:spPr/>
      <dgm:t>
        <a:bodyPr/>
        <a:lstStyle/>
        <a:p>
          <a:endParaRPr lang="es-ES_tradnl"/>
        </a:p>
      </dgm:t>
    </dgm:pt>
    <dgm:pt modelId="{8742ADA5-C96F-974E-A06D-35BCCF6D3070}">
      <dgm:prSet/>
      <dgm:spPr/>
      <dgm:t>
        <a:bodyPr/>
        <a:lstStyle/>
        <a:p>
          <a:pPr rtl="0"/>
          <a:r>
            <a:rPr lang="it-IT" dirty="0"/>
            <a:t>15.017.350 </a:t>
          </a:r>
          <a:r>
            <a:rPr lang="it-IT" dirty="0" err="1"/>
            <a:t>chilenos</a:t>
          </a:r>
          <a:endParaRPr lang="is-IS" dirty="0"/>
        </a:p>
      </dgm:t>
    </dgm:pt>
    <dgm:pt modelId="{AE36EC3B-A4F9-064F-9D66-0F41FCB47382}" type="parTrans" cxnId="{A6BCA200-4A67-504A-B26D-8B881F58EFBB}">
      <dgm:prSet/>
      <dgm:spPr/>
      <dgm:t>
        <a:bodyPr/>
        <a:lstStyle/>
        <a:p>
          <a:endParaRPr lang="es-ES_tradnl"/>
        </a:p>
      </dgm:t>
    </dgm:pt>
    <dgm:pt modelId="{D89F806A-E5CA-1748-88C0-C595EAC943AE}" type="sibTrans" cxnId="{A6BCA200-4A67-504A-B26D-8B881F58EFBB}">
      <dgm:prSet/>
      <dgm:spPr/>
      <dgm:t>
        <a:bodyPr/>
        <a:lstStyle/>
        <a:p>
          <a:endParaRPr lang="es-ES_tradnl"/>
        </a:p>
      </dgm:t>
    </dgm:pt>
    <dgm:pt modelId="{088B4189-6C96-7946-8359-68E295BD5F22}">
      <dgm:prSet/>
      <dgm:spPr/>
      <dgm:t>
        <a:bodyPr/>
        <a:lstStyle/>
        <a:p>
          <a:pPr rtl="0"/>
          <a:r>
            <a:rPr lang="es-CL" dirty="0"/>
            <a:t>4.505.205 de chilenos con colecistolitiasis</a:t>
          </a:r>
        </a:p>
      </dgm:t>
    </dgm:pt>
    <dgm:pt modelId="{A26045B5-5AED-B347-A7E0-8226578CFEA9}" type="parTrans" cxnId="{682F0944-790F-4942-BC54-3A77A90CDAA4}">
      <dgm:prSet/>
      <dgm:spPr/>
      <dgm:t>
        <a:bodyPr/>
        <a:lstStyle/>
        <a:p>
          <a:endParaRPr lang="es-ES_tradnl"/>
        </a:p>
      </dgm:t>
    </dgm:pt>
    <dgm:pt modelId="{C4C44EF9-B07D-F343-BD21-88F0D680D461}" type="sibTrans" cxnId="{682F0944-790F-4942-BC54-3A77A90CDAA4}">
      <dgm:prSet/>
      <dgm:spPr/>
      <dgm:t>
        <a:bodyPr/>
        <a:lstStyle/>
        <a:p>
          <a:endParaRPr lang="es-ES_tradnl"/>
        </a:p>
      </dgm:t>
    </dgm:pt>
    <dgm:pt modelId="{37BE5535-DDDB-5746-A1E4-54922F72DCF7}">
      <dgm:prSet/>
      <dgm:spPr/>
      <dgm:t>
        <a:bodyPr/>
        <a:lstStyle/>
        <a:p>
          <a:pPr rtl="0"/>
          <a:r>
            <a:rPr lang="es-CL" dirty="0"/>
            <a:t>4% de colédocolitiasis</a:t>
          </a:r>
        </a:p>
      </dgm:t>
    </dgm:pt>
    <dgm:pt modelId="{BD617D6F-23B8-5944-9A15-4304F7D9E39C}" type="parTrans" cxnId="{DE741613-7782-1242-8FF1-CCE0FD2DD097}">
      <dgm:prSet/>
      <dgm:spPr/>
      <dgm:t>
        <a:bodyPr/>
        <a:lstStyle/>
        <a:p>
          <a:endParaRPr lang="es-ES_tradnl"/>
        </a:p>
      </dgm:t>
    </dgm:pt>
    <dgm:pt modelId="{20D2ECA6-5946-594A-82B1-CBAAAB8BB4A4}" type="sibTrans" cxnId="{DE741613-7782-1242-8FF1-CCE0FD2DD097}">
      <dgm:prSet/>
      <dgm:spPr/>
      <dgm:t>
        <a:bodyPr/>
        <a:lstStyle/>
        <a:p>
          <a:endParaRPr lang="es-ES_tradnl"/>
        </a:p>
      </dgm:t>
    </dgm:pt>
    <dgm:pt modelId="{2F5C347F-8964-304E-81EF-200DC107BC5F}">
      <dgm:prSet/>
      <dgm:spPr/>
      <dgm:t>
        <a:bodyPr/>
        <a:lstStyle/>
        <a:p>
          <a:pPr rtl="0"/>
          <a:r>
            <a:rPr lang="es-CL" dirty="0">
              <a:solidFill>
                <a:srgbClr val="FFFF00"/>
              </a:solidFill>
            </a:rPr>
            <a:t>180.208 chilenos con colédocolitiasis </a:t>
          </a:r>
        </a:p>
      </dgm:t>
    </dgm:pt>
    <dgm:pt modelId="{57B295B9-06AA-DF4B-8BB3-70B13EB2A18F}" type="parTrans" cxnId="{1A68F365-52EB-9649-B607-D9DE8E2263A4}">
      <dgm:prSet/>
      <dgm:spPr/>
      <dgm:t>
        <a:bodyPr/>
        <a:lstStyle/>
        <a:p>
          <a:endParaRPr lang="es-ES_tradnl"/>
        </a:p>
      </dgm:t>
    </dgm:pt>
    <dgm:pt modelId="{9F775E94-57A8-FC46-8B08-02D170FD3BFF}" type="sibTrans" cxnId="{1A68F365-52EB-9649-B607-D9DE8E2263A4}">
      <dgm:prSet/>
      <dgm:spPr/>
      <dgm:t>
        <a:bodyPr/>
        <a:lstStyle/>
        <a:p>
          <a:endParaRPr lang="es-ES_tradnl"/>
        </a:p>
      </dgm:t>
    </dgm:pt>
    <dgm:pt modelId="{DDA3FB1D-B1C1-3045-816D-D88316090A9B}">
      <dgm:prSet/>
      <dgm:spPr/>
      <dgm:t>
        <a:bodyPr/>
        <a:lstStyle/>
        <a:p>
          <a:pPr rtl="0"/>
          <a:r>
            <a:rPr lang="it-IT" dirty="0"/>
            <a:t> </a:t>
          </a:r>
          <a:r>
            <a:rPr lang="es-CL" dirty="0"/>
            <a:t>30% --&gt; Colecistolitiasis</a:t>
          </a:r>
          <a:endParaRPr lang="is-IS" dirty="0"/>
        </a:p>
      </dgm:t>
    </dgm:pt>
    <dgm:pt modelId="{3756D7B7-EB0B-EC4D-BFAD-758F91A14DB4}" type="parTrans" cxnId="{7ED7F63C-9E0B-5E46-BB61-247AA6B71F2A}">
      <dgm:prSet/>
      <dgm:spPr/>
      <dgm:t>
        <a:bodyPr/>
        <a:lstStyle/>
        <a:p>
          <a:endParaRPr lang="es-ES_tradnl"/>
        </a:p>
      </dgm:t>
    </dgm:pt>
    <dgm:pt modelId="{59E9C8A4-73C0-3849-BFC5-D573AF52C85E}" type="sibTrans" cxnId="{7ED7F63C-9E0B-5E46-BB61-247AA6B71F2A}">
      <dgm:prSet/>
      <dgm:spPr/>
      <dgm:t>
        <a:bodyPr/>
        <a:lstStyle/>
        <a:p>
          <a:endParaRPr lang="es-ES_tradnl"/>
        </a:p>
      </dgm:t>
    </dgm:pt>
    <dgm:pt modelId="{0F730CBB-27DB-8B4A-9EC5-13AEE1BB90D7}" type="pres">
      <dgm:prSet presAssocID="{635C09B6-5C11-B04F-8FFD-73F3FEC6D0A9}" presName="outerComposite" presStyleCnt="0">
        <dgm:presLayoutVars>
          <dgm:chMax val="5"/>
          <dgm:dir/>
          <dgm:resizeHandles val="exact"/>
        </dgm:presLayoutVars>
      </dgm:prSet>
      <dgm:spPr/>
    </dgm:pt>
    <dgm:pt modelId="{F79C17B3-41C6-DD44-8E89-F664E60E2A19}" type="pres">
      <dgm:prSet presAssocID="{635C09B6-5C11-B04F-8FFD-73F3FEC6D0A9}" presName="dummyMaxCanvas" presStyleCnt="0">
        <dgm:presLayoutVars/>
      </dgm:prSet>
      <dgm:spPr/>
    </dgm:pt>
    <dgm:pt modelId="{A414821C-8183-BE4C-A772-F237E9D8D47E}" type="pres">
      <dgm:prSet presAssocID="{635C09B6-5C11-B04F-8FFD-73F3FEC6D0A9}" presName="ThreeNodes_1" presStyleLbl="node1" presStyleIdx="0" presStyleCnt="3">
        <dgm:presLayoutVars>
          <dgm:bulletEnabled val="1"/>
        </dgm:presLayoutVars>
      </dgm:prSet>
      <dgm:spPr/>
    </dgm:pt>
    <dgm:pt modelId="{6D2CCECD-ACE0-134E-98F1-DFD195CAAC6C}" type="pres">
      <dgm:prSet presAssocID="{635C09B6-5C11-B04F-8FFD-73F3FEC6D0A9}" presName="ThreeNodes_2" presStyleLbl="node1" presStyleIdx="1" presStyleCnt="3">
        <dgm:presLayoutVars>
          <dgm:bulletEnabled val="1"/>
        </dgm:presLayoutVars>
      </dgm:prSet>
      <dgm:spPr/>
    </dgm:pt>
    <dgm:pt modelId="{6A0C7828-67C6-4048-B2D3-E764B3C645DF}" type="pres">
      <dgm:prSet presAssocID="{635C09B6-5C11-B04F-8FFD-73F3FEC6D0A9}" presName="ThreeNodes_3" presStyleLbl="node1" presStyleIdx="2" presStyleCnt="3">
        <dgm:presLayoutVars>
          <dgm:bulletEnabled val="1"/>
        </dgm:presLayoutVars>
      </dgm:prSet>
      <dgm:spPr/>
    </dgm:pt>
    <dgm:pt modelId="{DEA4C948-57B0-8542-8281-B103D7512C81}" type="pres">
      <dgm:prSet presAssocID="{635C09B6-5C11-B04F-8FFD-73F3FEC6D0A9}" presName="ThreeConn_1-2" presStyleLbl="fgAccFollowNode1" presStyleIdx="0" presStyleCnt="2">
        <dgm:presLayoutVars>
          <dgm:bulletEnabled val="1"/>
        </dgm:presLayoutVars>
      </dgm:prSet>
      <dgm:spPr/>
    </dgm:pt>
    <dgm:pt modelId="{47938DD7-ABEB-9F44-AB73-67EE1E3D2D22}" type="pres">
      <dgm:prSet presAssocID="{635C09B6-5C11-B04F-8FFD-73F3FEC6D0A9}" presName="ThreeConn_2-3" presStyleLbl="fgAccFollowNode1" presStyleIdx="1" presStyleCnt="2">
        <dgm:presLayoutVars>
          <dgm:bulletEnabled val="1"/>
        </dgm:presLayoutVars>
      </dgm:prSet>
      <dgm:spPr/>
    </dgm:pt>
    <dgm:pt modelId="{E163569A-972C-114A-8D95-16C11A0B4000}" type="pres">
      <dgm:prSet presAssocID="{635C09B6-5C11-B04F-8FFD-73F3FEC6D0A9}" presName="ThreeNodes_1_text" presStyleLbl="node1" presStyleIdx="2" presStyleCnt="3">
        <dgm:presLayoutVars>
          <dgm:bulletEnabled val="1"/>
        </dgm:presLayoutVars>
      </dgm:prSet>
      <dgm:spPr/>
    </dgm:pt>
    <dgm:pt modelId="{E0187401-69C2-B74F-81AE-BA50B765E156}" type="pres">
      <dgm:prSet presAssocID="{635C09B6-5C11-B04F-8FFD-73F3FEC6D0A9}" presName="ThreeNodes_2_text" presStyleLbl="node1" presStyleIdx="2" presStyleCnt="3">
        <dgm:presLayoutVars>
          <dgm:bulletEnabled val="1"/>
        </dgm:presLayoutVars>
      </dgm:prSet>
      <dgm:spPr/>
    </dgm:pt>
    <dgm:pt modelId="{813B1662-24F0-8440-A252-235AB78C770A}" type="pres">
      <dgm:prSet presAssocID="{635C09B6-5C11-B04F-8FFD-73F3FEC6D0A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6BCA200-4A67-504A-B26D-8B881F58EFBB}" srcId="{635C09B6-5C11-B04F-8FFD-73F3FEC6D0A9}" destId="{8742ADA5-C96F-974E-A06D-35BCCF6D3070}" srcOrd="0" destOrd="0" parTransId="{AE36EC3B-A4F9-064F-9D66-0F41FCB47382}" sibTransId="{D89F806A-E5CA-1748-88C0-C595EAC943AE}"/>
    <dgm:cxn modelId="{DE741613-7782-1242-8FF1-CCE0FD2DD097}" srcId="{088B4189-6C96-7946-8359-68E295BD5F22}" destId="{37BE5535-DDDB-5746-A1E4-54922F72DCF7}" srcOrd="0" destOrd="0" parTransId="{BD617D6F-23B8-5944-9A15-4304F7D9E39C}" sibTransId="{20D2ECA6-5946-594A-82B1-CBAAAB8BB4A4}"/>
    <dgm:cxn modelId="{A0033B22-0AFA-0547-A5B6-A5B665F41F42}" type="presOf" srcId="{DDA3FB1D-B1C1-3045-816D-D88316090A9B}" destId="{A414821C-8183-BE4C-A772-F237E9D8D47E}" srcOrd="0" destOrd="1" presId="urn:microsoft.com/office/officeart/2005/8/layout/vProcess5"/>
    <dgm:cxn modelId="{CE68F024-D421-294A-8C38-53100A226A1C}" type="presOf" srcId="{2F5C347F-8964-304E-81EF-200DC107BC5F}" destId="{813B1662-24F0-8440-A252-235AB78C770A}" srcOrd="1" destOrd="0" presId="urn:microsoft.com/office/officeart/2005/8/layout/vProcess5"/>
    <dgm:cxn modelId="{7619AD26-FD12-F04A-BBBF-4D8CFCF0FAE4}" type="presOf" srcId="{37BE5535-DDDB-5746-A1E4-54922F72DCF7}" destId="{6D2CCECD-ACE0-134E-98F1-DFD195CAAC6C}" srcOrd="0" destOrd="1" presId="urn:microsoft.com/office/officeart/2005/8/layout/vProcess5"/>
    <dgm:cxn modelId="{7ED7F63C-9E0B-5E46-BB61-247AA6B71F2A}" srcId="{8742ADA5-C96F-974E-A06D-35BCCF6D3070}" destId="{DDA3FB1D-B1C1-3045-816D-D88316090A9B}" srcOrd="0" destOrd="0" parTransId="{3756D7B7-EB0B-EC4D-BFAD-758F91A14DB4}" sibTransId="{59E9C8A4-73C0-3849-BFC5-D573AF52C85E}"/>
    <dgm:cxn modelId="{682F0944-790F-4942-BC54-3A77A90CDAA4}" srcId="{635C09B6-5C11-B04F-8FFD-73F3FEC6D0A9}" destId="{088B4189-6C96-7946-8359-68E295BD5F22}" srcOrd="1" destOrd="0" parTransId="{A26045B5-5AED-B347-A7E0-8226578CFEA9}" sibTransId="{C4C44EF9-B07D-F343-BD21-88F0D680D461}"/>
    <dgm:cxn modelId="{91B80C4D-40BB-1846-8EF4-A71C78DCC45C}" type="presOf" srcId="{37BE5535-DDDB-5746-A1E4-54922F72DCF7}" destId="{E0187401-69C2-B74F-81AE-BA50B765E156}" srcOrd="1" destOrd="1" presId="urn:microsoft.com/office/officeart/2005/8/layout/vProcess5"/>
    <dgm:cxn modelId="{305C1F4F-4FCF-E147-8FBE-8AB44F00228C}" type="presOf" srcId="{8742ADA5-C96F-974E-A06D-35BCCF6D3070}" destId="{E163569A-972C-114A-8D95-16C11A0B4000}" srcOrd="1" destOrd="0" presId="urn:microsoft.com/office/officeart/2005/8/layout/vProcess5"/>
    <dgm:cxn modelId="{4A157A5A-6CE5-5A42-9B8B-AFA8C8588C50}" type="presOf" srcId="{088B4189-6C96-7946-8359-68E295BD5F22}" destId="{6D2CCECD-ACE0-134E-98F1-DFD195CAAC6C}" srcOrd="0" destOrd="0" presId="urn:microsoft.com/office/officeart/2005/8/layout/vProcess5"/>
    <dgm:cxn modelId="{1A68F365-52EB-9649-B607-D9DE8E2263A4}" srcId="{635C09B6-5C11-B04F-8FFD-73F3FEC6D0A9}" destId="{2F5C347F-8964-304E-81EF-200DC107BC5F}" srcOrd="2" destOrd="0" parTransId="{57B295B9-06AA-DF4B-8BB3-70B13EB2A18F}" sibTransId="{9F775E94-57A8-FC46-8B08-02D170FD3BFF}"/>
    <dgm:cxn modelId="{C3903A8A-787F-874B-B791-4F15DC25310D}" type="presOf" srcId="{635C09B6-5C11-B04F-8FFD-73F3FEC6D0A9}" destId="{0F730CBB-27DB-8B4A-9EC5-13AEE1BB90D7}" srcOrd="0" destOrd="0" presId="urn:microsoft.com/office/officeart/2005/8/layout/vProcess5"/>
    <dgm:cxn modelId="{A3C4C18F-3F2E-1042-B5AC-48DEB8683D84}" type="presOf" srcId="{088B4189-6C96-7946-8359-68E295BD5F22}" destId="{E0187401-69C2-B74F-81AE-BA50B765E156}" srcOrd="1" destOrd="0" presId="urn:microsoft.com/office/officeart/2005/8/layout/vProcess5"/>
    <dgm:cxn modelId="{4333E5AC-7CF5-A54B-83D3-DDBAC5C6AAFF}" type="presOf" srcId="{2F5C347F-8964-304E-81EF-200DC107BC5F}" destId="{6A0C7828-67C6-4048-B2D3-E764B3C645DF}" srcOrd="0" destOrd="0" presId="urn:microsoft.com/office/officeart/2005/8/layout/vProcess5"/>
    <dgm:cxn modelId="{044D96CC-0C25-DD46-8FFF-A3874442E820}" type="presOf" srcId="{8742ADA5-C96F-974E-A06D-35BCCF6D3070}" destId="{A414821C-8183-BE4C-A772-F237E9D8D47E}" srcOrd="0" destOrd="0" presId="urn:microsoft.com/office/officeart/2005/8/layout/vProcess5"/>
    <dgm:cxn modelId="{AAE594D1-4D0C-EF4D-8360-E12D78D443EF}" type="presOf" srcId="{DDA3FB1D-B1C1-3045-816D-D88316090A9B}" destId="{E163569A-972C-114A-8D95-16C11A0B4000}" srcOrd="1" destOrd="1" presId="urn:microsoft.com/office/officeart/2005/8/layout/vProcess5"/>
    <dgm:cxn modelId="{85E68CDE-BC5F-FD47-A66C-E737815A895C}" type="presOf" srcId="{D89F806A-E5CA-1748-88C0-C595EAC943AE}" destId="{DEA4C948-57B0-8542-8281-B103D7512C81}" srcOrd="0" destOrd="0" presId="urn:microsoft.com/office/officeart/2005/8/layout/vProcess5"/>
    <dgm:cxn modelId="{5125CBF2-6565-6F44-9904-3EEA8B9FA16D}" type="presOf" srcId="{C4C44EF9-B07D-F343-BD21-88F0D680D461}" destId="{47938DD7-ABEB-9F44-AB73-67EE1E3D2D22}" srcOrd="0" destOrd="0" presId="urn:microsoft.com/office/officeart/2005/8/layout/vProcess5"/>
    <dgm:cxn modelId="{AE364988-ED68-064E-BE89-31DCB3AF724F}" type="presParOf" srcId="{0F730CBB-27DB-8B4A-9EC5-13AEE1BB90D7}" destId="{F79C17B3-41C6-DD44-8E89-F664E60E2A19}" srcOrd="0" destOrd="0" presId="urn:microsoft.com/office/officeart/2005/8/layout/vProcess5"/>
    <dgm:cxn modelId="{446401D5-6D54-0E4C-A4EA-979837616EBB}" type="presParOf" srcId="{0F730CBB-27DB-8B4A-9EC5-13AEE1BB90D7}" destId="{A414821C-8183-BE4C-A772-F237E9D8D47E}" srcOrd="1" destOrd="0" presId="urn:microsoft.com/office/officeart/2005/8/layout/vProcess5"/>
    <dgm:cxn modelId="{36049B69-F73E-654F-94E1-6BEC2AA4F723}" type="presParOf" srcId="{0F730CBB-27DB-8B4A-9EC5-13AEE1BB90D7}" destId="{6D2CCECD-ACE0-134E-98F1-DFD195CAAC6C}" srcOrd="2" destOrd="0" presId="urn:microsoft.com/office/officeart/2005/8/layout/vProcess5"/>
    <dgm:cxn modelId="{21E0184B-879F-BD4E-81D5-3A10ED55AB9D}" type="presParOf" srcId="{0F730CBB-27DB-8B4A-9EC5-13AEE1BB90D7}" destId="{6A0C7828-67C6-4048-B2D3-E764B3C645DF}" srcOrd="3" destOrd="0" presId="urn:microsoft.com/office/officeart/2005/8/layout/vProcess5"/>
    <dgm:cxn modelId="{8AD2AA83-DD7D-3A40-BE26-9D5BB0D039A4}" type="presParOf" srcId="{0F730CBB-27DB-8B4A-9EC5-13AEE1BB90D7}" destId="{DEA4C948-57B0-8542-8281-B103D7512C81}" srcOrd="4" destOrd="0" presId="urn:microsoft.com/office/officeart/2005/8/layout/vProcess5"/>
    <dgm:cxn modelId="{B41F6CAF-F559-1549-9B9B-18B98DB59EE6}" type="presParOf" srcId="{0F730CBB-27DB-8B4A-9EC5-13AEE1BB90D7}" destId="{47938DD7-ABEB-9F44-AB73-67EE1E3D2D22}" srcOrd="5" destOrd="0" presId="urn:microsoft.com/office/officeart/2005/8/layout/vProcess5"/>
    <dgm:cxn modelId="{059E1114-DA00-5A41-B06E-7FC5C87A1CDA}" type="presParOf" srcId="{0F730CBB-27DB-8B4A-9EC5-13AEE1BB90D7}" destId="{E163569A-972C-114A-8D95-16C11A0B4000}" srcOrd="6" destOrd="0" presId="urn:microsoft.com/office/officeart/2005/8/layout/vProcess5"/>
    <dgm:cxn modelId="{585F9D4F-5F6A-BD44-AD3E-2276DD7A1D60}" type="presParOf" srcId="{0F730CBB-27DB-8B4A-9EC5-13AEE1BB90D7}" destId="{E0187401-69C2-B74F-81AE-BA50B765E156}" srcOrd="7" destOrd="0" presId="urn:microsoft.com/office/officeart/2005/8/layout/vProcess5"/>
    <dgm:cxn modelId="{3F7CE7F7-A6B5-204E-A9FD-83CE697F0E4C}" type="presParOf" srcId="{0F730CBB-27DB-8B4A-9EC5-13AEE1BB90D7}" destId="{813B1662-24F0-8440-A252-235AB78C770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4821C-8183-BE4C-A772-F237E9D8D47E}">
      <dsp:nvSpPr>
        <dsp:cNvPr id="0" name=""/>
        <dsp:cNvSpPr/>
      </dsp:nvSpPr>
      <dsp:spPr>
        <a:xfrm>
          <a:off x="0" y="0"/>
          <a:ext cx="932688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15.017.350 </a:t>
          </a:r>
          <a:r>
            <a:rPr lang="it-IT" sz="3300" kern="1200" dirty="0" err="1"/>
            <a:t>chilenos</a:t>
          </a:r>
          <a:endParaRPr lang="is-IS" sz="33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600" kern="1200" dirty="0"/>
            <a:t> </a:t>
          </a:r>
          <a:r>
            <a:rPr lang="es-CL" sz="2600" kern="1200" dirty="0"/>
            <a:t>30% --&gt; Colecistolitiasis</a:t>
          </a:r>
          <a:endParaRPr lang="is-IS" sz="2600" kern="1200" dirty="0"/>
        </a:p>
      </dsp:txBody>
      <dsp:txXfrm>
        <a:off x="39768" y="39768"/>
        <a:ext cx="7861720" cy="1278252"/>
      </dsp:txXfrm>
    </dsp:sp>
    <dsp:sp modelId="{6D2CCECD-ACE0-134E-98F1-DFD195CAAC6C}">
      <dsp:nvSpPr>
        <dsp:cNvPr id="0" name=""/>
        <dsp:cNvSpPr/>
      </dsp:nvSpPr>
      <dsp:spPr>
        <a:xfrm>
          <a:off x="822959" y="1584087"/>
          <a:ext cx="932688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102610"/>
                <a:satOff val="-1119"/>
                <a:lumOff val="1278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02610"/>
                <a:satOff val="-1119"/>
                <a:lumOff val="1278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02610"/>
                <a:satOff val="-1119"/>
                <a:lumOff val="127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/>
            <a:t>4.505.205 de chilenos con colecistolitiasis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600" kern="1200" dirty="0"/>
            <a:t>4% de colédocolitiasis</a:t>
          </a:r>
        </a:p>
      </dsp:txBody>
      <dsp:txXfrm>
        <a:off x="862727" y="1623855"/>
        <a:ext cx="7541821" cy="1278252"/>
      </dsp:txXfrm>
    </dsp:sp>
    <dsp:sp modelId="{6A0C7828-67C6-4048-B2D3-E764B3C645DF}">
      <dsp:nvSpPr>
        <dsp:cNvPr id="0" name=""/>
        <dsp:cNvSpPr/>
      </dsp:nvSpPr>
      <dsp:spPr>
        <a:xfrm>
          <a:off x="1645919" y="3168174"/>
          <a:ext cx="932688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205221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1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1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 dirty="0">
              <a:solidFill>
                <a:srgbClr val="FFFF00"/>
              </a:solidFill>
            </a:rPr>
            <a:t>180.208 chilenos con colédocolitiasis </a:t>
          </a:r>
        </a:p>
      </dsp:txBody>
      <dsp:txXfrm>
        <a:off x="1685687" y="3207942"/>
        <a:ext cx="7541821" cy="1278252"/>
      </dsp:txXfrm>
    </dsp:sp>
    <dsp:sp modelId="{DEA4C948-57B0-8542-8281-B103D7512C81}">
      <dsp:nvSpPr>
        <dsp:cNvPr id="0" name=""/>
        <dsp:cNvSpPr/>
      </dsp:nvSpPr>
      <dsp:spPr>
        <a:xfrm>
          <a:off x="844431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600" kern="1200"/>
        </a:p>
      </dsp:txBody>
      <dsp:txXfrm>
        <a:off x="8642893" y="1029656"/>
        <a:ext cx="485410" cy="664128"/>
      </dsp:txXfrm>
    </dsp:sp>
    <dsp:sp modelId="{47938DD7-ABEB-9F44-AB73-67EE1E3D2D22}">
      <dsp:nvSpPr>
        <dsp:cNvPr id="0" name=""/>
        <dsp:cNvSpPr/>
      </dsp:nvSpPr>
      <dsp:spPr>
        <a:xfrm>
          <a:off x="926727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600" kern="1200"/>
        </a:p>
      </dsp:txBody>
      <dsp:txXfrm>
        <a:off x="9465853" y="2604691"/>
        <a:ext cx="485410" cy="66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F50EB-5E22-2146-A565-1771D60559B1}" type="datetimeFigureOut">
              <a:rPr lang="es-ES_tradnl" smtClean="0"/>
              <a:t>17/6/19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E6751-AC4E-7348-8447-92EE964259D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570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2000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Según la evidencia disponible a la fecha el </a:t>
            </a:r>
            <a:r>
              <a:rPr lang="es-ES_tradnl" dirty="0" err="1"/>
              <a:t>Rendez</a:t>
            </a:r>
            <a:r>
              <a:rPr lang="es-ES_tradnl" dirty="0"/>
              <a:t> </a:t>
            </a:r>
            <a:r>
              <a:rPr lang="es-ES_tradnl" dirty="0" err="1"/>
              <a:t>vous</a:t>
            </a:r>
            <a:r>
              <a:rPr lang="es-ES_tradnl" dirty="0"/>
              <a:t> ofrece ventajas por</a:t>
            </a:r>
            <a:r>
              <a:rPr lang="es-ES_tradnl" baseline="0" dirty="0"/>
              <a:t> sobre otras técnicas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540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ESPECFICAR</a:t>
            </a:r>
            <a:r>
              <a:rPr lang="es-ES_tradnl" baseline="0"/>
              <a:t> LA RELEVANCIA DE PLANIFICAR</a:t>
            </a:r>
            <a:r>
              <a:rPr lang="es-ES_tradnl" baseline="0">
                <a:sym typeface="Wingdings"/>
              </a:rPr>
              <a:t> DE LO CONTRARIO PUEDES ESPERAR HASTA 4 HRS</a:t>
            </a:r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9578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Clínica </a:t>
            </a:r>
            <a:r>
              <a:rPr lang="mr-IN" dirty="0"/>
              <a:t>–</a:t>
            </a:r>
            <a:r>
              <a:rPr lang="es-ES_tradnl" dirty="0"/>
              <a:t> Laboratorio</a:t>
            </a:r>
            <a:r>
              <a:rPr lang="es-ES_tradnl" baseline="0" dirty="0"/>
              <a:t> </a:t>
            </a:r>
            <a:r>
              <a:rPr lang="mr-IN" baseline="0" dirty="0"/>
              <a:t>–</a:t>
            </a:r>
            <a:r>
              <a:rPr lang="es-ES_tradnl" baseline="0" dirty="0"/>
              <a:t> Imágenes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3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9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26% en octogenarios </a:t>
            </a:r>
          </a:p>
          <a:p>
            <a:r>
              <a:rPr lang="es-ES_tradnl" dirty="0"/>
              <a:t>   37% en octogenarios con cole aguda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3246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en-US">
                <a:ea typeface="ＭＳ Ｐゴシック" charset="-128"/>
              </a:rPr>
              <a:t>Rev Chilena de Cirugía.2011.;63:170-177</a:t>
            </a:r>
          </a:p>
          <a:p>
            <a:endParaRPr lang="es-ES_tradnl" altLang="en-US">
              <a:ea typeface="ＭＳ Ｐゴシック" charset="-128"/>
            </a:endParaRPr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6D8ACDA-C9E6-BD44-94F0-B8A9FBB82DBC}" type="slidenum">
              <a:rPr lang="es-ES_tradnl" alt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7</a:t>
            </a:fld>
            <a:endParaRPr lang="es-ES_tradnl" altLang="en-US" sz="12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8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Pongamosle</a:t>
            </a:r>
            <a:r>
              <a:rPr lang="es-ES" dirty="0"/>
              <a:t> un número para definir conducta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12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4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¿Entonces cuál elegir?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13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antiguo es un estudio chileno con nuestra realdad y pacientes y no la realidad norteamericana,</a:t>
            </a:r>
            <a:r>
              <a:rPr lang="es-ES" baseline="0" dirty="0"/>
              <a:t> </a:t>
            </a:r>
            <a:r>
              <a:rPr lang="es-ES" baseline="0" dirty="0" err="1"/>
              <a:t>causcasica</a:t>
            </a:r>
            <a:r>
              <a:rPr lang="es-ES" baseline="0" dirty="0"/>
              <a:t> o </a:t>
            </a:r>
            <a:r>
              <a:rPr lang="es-ES" baseline="0" dirty="0" err="1"/>
              <a:t>asiatica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14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77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Clínica </a:t>
            </a:r>
            <a:r>
              <a:rPr lang="mr-IN" dirty="0"/>
              <a:t>–</a:t>
            </a:r>
            <a:r>
              <a:rPr lang="es-ES_tradnl" dirty="0"/>
              <a:t> Laboratorio</a:t>
            </a:r>
            <a:r>
              <a:rPr lang="es-ES_tradnl" baseline="0" dirty="0"/>
              <a:t> </a:t>
            </a:r>
            <a:r>
              <a:rPr lang="mr-IN" baseline="0" dirty="0"/>
              <a:t>–</a:t>
            </a:r>
            <a:r>
              <a:rPr lang="es-ES_tradnl" baseline="0" dirty="0"/>
              <a:t> Imágenes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15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7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Clínica </a:t>
            </a:r>
            <a:r>
              <a:rPr lang="mr-IN" dirty="0"/>
              <a:t>–</a:t>
            </a:r>
            <a:r>
              <a:rPr lang="es-ES_tradnl" dirty="0"/>
              <a:t> Laboratorio</a:t>
            </a:r>
            <a:r>
              <a:rPr lang="es-ES_tradnl" baseline="0" dirty="0"/>
              <a:t> </a:t>
            </a:r>
            <a:r>
              <a:rPr lang="mr-IN" baseline="0" dirty="0"/>
              <a:t>–</a:t>
            </a:r>
            <a:r>
              <a:rPr lang="es-ES_tradnl" baseline="0" dirty="0"/>
              <a:t> Imágenes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E6751-AC4E-7348-8447-92EE964259D0}" type="slidenum">
              <a:rPr lang="es-ES_tradnl" smtClean="0">
                <a:solidFill>
                  <a:prstClr val="black"/>
                </a:solidFill>
              </a:rPr>
              <a:pPr/>
              <a:t>17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4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715DA2-FE2C-9F4E-9388-47BB7889A7B3}" type="slidenum">
              <a:rPr lang="es-ES_tradnl" altLang="en-US"/>
              <a:pPr/>
              <a:t>‹Nº›</a:t>
            </a:fld>
            <a:endParaRPr lang="es-ES_tradnl" alt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E327D8-47EC-DE4C-AADD-60F6AA7341DB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620EF-8F34-3F43-9701-617BB383258D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CF850B-8162-5640-9FDD-9D7E176461A4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370AF-EDB5-0E48-AAC1-4AD0B1EE8E59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8B145D-5F63-A949-A638-0A2EB0EBB4B9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76FC7-6DD6-6544-9940-0C9CBBB1B6B5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06A03C-D9F9-184D-B507-80976DAD87A4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DC71E-9078-CC4C-8003-A94C0B964FBE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93223-9A6C-A54C-9E8A-BD4F439D4E5D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8E839-D5AE-534D-8BE7-DAC79282DB12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843FC-C5FE-FE4B-9501-04B30A2AB04C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C6590-641E-A540-A9B0-BEC195F4A631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05AC66-D5F3-0447-A725-12D22D5052C4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C12D5-E984-634C-942A-00B1143545C7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15337-3065-BD4A-8D16-7F7B4481DBFF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52561-BD4E-0842-A393-7192CFBC19AE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869B05-8268-4A49-A656-66F06B263CDA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E149-816D-4B44-8143-9DE45733F142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533364-5EF9-7942-8189-03AEDA8360FC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A68D5-189A-8249-B227-0E96E00B2755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E20AD-0DCD-874B-82DA-FC646B832C59}" type="datetime1">
              <a:rPr lang="es-CL" altLang="en-US"/>
              <a:pPr/>
              <a:t>17-06-19</a:t>
            </a:fld>
            <a:endParaRPr lang="es-CL" alt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E7053-F035-F549-9CD5-FBA536136F91}" type="slidenum">
              <a:rPr lang="es-CL" altLang="en-US"/>
              <a:pPr/>
              <a:t>‹Nº›</a:t>
            </a:fld>
            <a:endParaRPr lang="es-CL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Clic para editar título</a:t>
            </a:r>
            <a:endParaRPr lang="es-ES" altLang="en-US"/>
          </a:p>
        </p:txBody>
      </p:sp>
      <p:sp>
        <p:nvSpPr>
          <p:cNvPr id="1331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/>
              <a:t>Haga clic para modificar el estilo de texto del patrón</a:t>
            </a:r>
          </a:p>
          <a:p>
            <a:pPr lvl="1"/>
            <a:r>
              <a:rPr lang="es-ES_tradnl" altLang="en-US"/>
              <a:t>Segundo nivel</a:t>
            </a:r>
          </a:p>
          <a:p>
            <a:pPr lvl="2"/>
            <a:r>
              <a:rPr lang="es-ES_tradnl" altLang="en-US"/>
              <a:t>Tercer nivel</a:t>
            </a:r>
          </a:p>
          <a:p>
            <a:pPr lvl="3"/>
            <a:r>
              <a:rPr lang="es-ES_tradnl" altLang="en-US"/>
              <a:t>Cuarto nivel</a:t>
            </a:r>
          </a:p>
          <a:p>
            <a:pPr lvl="4"/>
            <a:r>
              <a:rPr lang="es-ES_tradnl" altLang="en-US"/>
              <a:t>Quinto nivel</a:t>
            </a:r>
            <a:endParaRPr lang="es-ES" alt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CA6393-FE99-1E46-9CC3-DFDACF19F10A}" type="datetime1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17/6/19</a:t>
            </a:fld>
            <a:endParaRPr lang="es-ES" altLang="en-US">
              <a:ea typeface="ＭＳ Ｐゴシック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6F1957-64CE-CC48-A302-0D2FEEC46CDC}" type="slidenum">
              <a:rPr lang="es-E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4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  <a:endParaRPr lang="es-CL" altLang="en-US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s-CL" alt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C858FB-78C2-8449-B54B-E73F6056F5C9}" type="datetime1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17-06-19</a:t>
            </a:fld>
            <a:endParaRPr lang="es-CL" altLang="en-US">
              <a:ea typeface="ＭＳ Ｐゴシック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30DD52-F6F4-1C47-A699-C5C10F86D89E}" type="slidenum">
              <a:rPr lang="es-CL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70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4.m4a"/><Relationship Id="rId7" Type="http://schemas.openxmlformats.org/officeDocument/2006/relationships/image" Target="../media/image29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cirugiadocente.com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18.m4a"/><Relationship Id="rId7" Type="http://schemas.openxmlformats.org/officeDocument/2006/relationships/image" Target="../media/image34.jpg"/><Relationship Id="rId12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33.jpg"/><Relationship Id="rId11" Type="http://schemas.openxmlformats.org/officeDocument/2006/relationships/hyperlink" Target="http://www.cirugiadocente.com/" TargetMode="External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9.m4a"/><Relationship Id="rId7" Type="http://schemas.microsoft.com/office/2007/relationships/hdphoto" Target="../media/hdphoto2.wdp"/><Relationship Id="rId2" Type="http://schemas.microsoft.com/office/2007/relationships/media" Target="../media/media19.m4a"/><Relationship Id="rId1" Type="http://schemas.openxmlformats.org/officeDocument/2006/relationships/tags" Target="../tags/tag6.xml"/><Relationship Id="rId6" Type="http://schemas.openxmlformats.org/officeDocument/2006/relationships/image" Target="../media/image36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10" Type="http://schemas.openxmlformats.org/officeDocument/2006/relationships/hyperlink" Target="http://www.cirugiadocente.com/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diagramData" Target="../diagrams/data1.xml"/><Relationship Id="rId12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1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3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rugiadocente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hape 9"/>
          <p:cNvSpPr>
            <a:spLocks noGrp="1"/>
          </p:cNvSpPr>
          <p:nvPr>
            <p:ph type="body" idx="4294967295"/>
          </p:nvPr>
        </p:nvSpPr>
        <p:spPr>
          <a:xfrm>
            <a:off x="5349287" y="5007410"/>
            <a:ext cx="6695647" cy="1471613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Dr. Manuel Figueroa Giralt </a:t>
            </a:r>
            <a:r>
              <a:rPr lang="es-ES_tradnl" altLang="en-US" sz="2000" dirty="0" err="1">
                <a:solidFill>
                  <a:srgbClr val="000000"/>
                </a:solidFill>
              </a:rPr>
              <a:t>MSCCh</a:t>
            </a:r>
            <a:r>
              <a:rPr lang="es-ES_tradnl" altLang="en-US" sz="2000" dirty="0">
                <a:solidFill>
                  <a:srgbClr val="000000"/>
                </a:solidFill>
              </a:rPr>
              <a:t>, FELAC , ISS, IFSO, FACS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Cirugía Digestiva Hospital Clínico Universidad de Chile</a:t>
            </a:r>
          </a:p>
          <a:p>
            <a:pPr marL="0" indent="0" algn="ctr" eaLnBrk="1" hangingPunct="1">
              <a:spcBef>
                <a:spcPts val="300"/>
              </a:spcBef>
              <a:buNone/>
            </a:pPr>
            <a:r>
              <a:rPr lang="es-ES_tradnl" altLang="en-US" sz="2000" dirty="0">
                <a:solidFill>
                  <a:srgbClr val="000000"/>
                </a:solidFill>
              </a:rPr>
              <a:t>Profesor Asistente Facultad de Medicina Universidad de Chile</a:t>
            </a:r>
          </a:p>
        </p:txBody>
      </p:sp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0" b="18934"/>
          <a:stretch/>
        </p:blipFill>
        <p:spPr>
          <a:xfrm>
            <a:off x="0" y="768096"/>
            <a:ext cx="5212080" cy="60899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079656" y="2019895"/>
            <a:ext cx="52349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Colédocolitiasis</a:t>
            </a:r>
            <a:endParaRPr lang="es-ES" sz="5400" b="1" spc="5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</a:endParaRPr>
          </a:p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¿Y ahora qué?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6E9BA6-2796-164F-9C3D-7C7A56BB7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78729"/>
      </p:ext>
    </p:extLst>
  </p:cSld>
  <p:clrMapOvr>
    <a:masterClrMapping/>
  </p:clrMapOvr>
  <p:transition spd="med" advTm="11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30723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Clínico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r>
              <a:rPr lang="es-CL" altLang="en-US" dirty="0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r>
              <a:rPr lang="es-CL" altLang="en-US" dirty="0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30725" name="CuadroTexto 12"/>
          <p:cNvSpPr txBox="1">
            <a:spLocks noChangeArrowheads="1"/>
          </p:cNvSpPr>
          <p:nvPr/>
        </p:nvSpPr>
        <p:spPr bwMode="auto">
          <a:xfrm>
            <a:off x="7167563" y="2357438"/>
            <a:ext cx="2779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3200">
                <a:solidFill>
                  <a:prstClr val="black"/>
                </a:solidFill>
                <a:latin typeface="Calibri" charset="0"/>
              </a:rPr>
              <a:t>Endosonografía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/>
        </p:nvGraphicFramePr>
        <p:xfrm>
          <a:off x="6738938" y="3000376"/>
          <a:ext cx="3657600" cy="1857375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98%   E: 98%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Costoso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distal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Poco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Toma de Bx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746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7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6" y="1371600"/>
            <a:ext cx="27035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779A12-E0B4-5F47-B50A-B4F3D0CC9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5"/>
    </mc:Choice>
    <mc:Fallback>
      <p:transition spd="slow" advTm="1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31747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31749" name="CuadroTexto 14"/>
          <p:cNvSpPr txBox="1">
            <a:spLocks noChangeArrowheads="1"/>
          </p:cNvSpPr>
          <p:nvPr/>
        </p:nvSpPr>
        <p:spPr bwMode="auto">
          <a:xfrm>
            <a:off x="6643688" y="2201863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3200">
                <a:solidFill>
                  <a:prstClr val="black"/>
                </a:solidFill>
                <a:latin typeface="Calibri" charset="0"/>
              </a:rPr>
              <a:t>Colangiografía directa</a:t>
            </a:r>
          </a:p>
        </p:txBody>
      </p:sp>
      <p:graphicFrame>
        <p:nvGraphicFramePr>
          <p:cNvPr id="16" name="Tabla 15"/>
          <p:cNvGraphicFramePr>
            <a:graphicFrameLocks noGrp="1"/>
          </p:cNvGraphicFramePr>
          <p:nvPr/>
        </p:nvGraphicFramePr>
        <p:xfrm>
          <a:off x="6810375" y="2857500"/>
          <a:ext cx="3505200" cy="2228850"/>
        </p:xfrm>
        <a:graphic>
          <a:graphicData uri="http://schemas.openxmlformats.org/drawingml/2006/table">
            <a:tbl>
              <a:tblPr/>
              <a:tblGrid>
                <a:gridCol w="1722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98-100%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E: 98-100%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Traslocación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IH /EH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Poco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773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289083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55F741-AFF7-1741-A873-38D78866E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2"/>
    </mc:Choice>
    <mc:Fallback>
      <p:transition spd="slow" advTm="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99"/>
            <a:ext cx="12192000" cy="5975131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266283" y="3013501"/>
            <a:ext cx="116594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¿Cuán probable es la </a:t>
            </a:r>
            <a:r>
              <a:rPr lang="es-ES" sz="54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colédocolitiasis</a:t>
            </a:r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14C0EC-0373-5E4A-A780-7E3C666AD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56364"/>
      </p:ext>
    </p:extLst>
  </p:cSld>
  <p:clrMapOvr>
    <a:masterClrMapping/>
  </p:clrMapOvr>
  <p:transition spd="med" advTm="2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3662934" cy="19110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2" y="856065"/>
            <a:ext cx="5809488" cy="16957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496"/>
            <a:ext cx="5614416" cy="29897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43" y="3986784"/>
            <a:ext cx="6729257" cy="287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83" y="856066"/>
            <a:ext cx="5006559" cy="25721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79" y="2580199"/>
            <a:ext cx="6577584" cy="25497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4" y="3403363"/>
            <a:ext cx="4527557" cy="34531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34" y="1575344"/>
            <a:ext cx="4258733" cy="43349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44D5CA-E491-C041-9730-6D8565114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37136"/>
      </p:ext>
    </p:extLst>
  </p:cSld>
  <p:clrMapOvr>
    <a:masterClrMapping/>
  </p:clrMapOvr>
  <p:transition spd="med" advTm="14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53" y="1220724"/>
            <a:ext cx="8294128" cy="47534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96" y="3074763"/>
            <a:ext cx="7418071" cy="3579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Anillo 7"/>
          <p:cNvSpPr/>
          <p:nvPr/>
        </p:nvSpPr>
        <p:spPr>
          <a:xfrm>
            <a:off x="4992624" y="5065776"/>
            <a:ext cx="329184" cy="329184"/>
          </a:xfrm>
          <a:prstGeom prst="donut">
            <a:avLst>
              <a:gd name="adj" fmla="val 7252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" y="3236976"/>
            <a:ext cx="4440332" cy="3416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29864A-1A76-064C-8F7F-71D2892584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852233"/>
      </p:ext>
    </p:extLst>
  </p:cSld>
  <p:clrMapOvr>
    <a:masterClrMapping/>
  </p:clrMapOvr>
  <p:transition spd="med" advTm="43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2974 -0.319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" y="792127"/>
            <a:ext cx="12185531" cy="606587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945279" y="2967335"/>
            <a:ext cx="6301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¿Qué camino seguir?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A5B8A6-D7C0-7545-A59E-3F369C922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38975"/>
      </p:ext>
    </p:extLst>
  </p:cSld>
  <p:clrMapOvr>
    <a:masterClrMapping/>
  </p:clrMapOvr>
  <p:transition spd="med" advTm="2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66" y="0"/>
            <a:ext cx="10002069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0" y="6362387"/>
            <a:ext cx="602735" cy="5357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" y="5778355"/>
            <a:ext cx="602735" cy="57101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6465" y="5953480"/>
            <a:ext cx="2576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cirugiadocente</a:t>
            </a:r>
            <a:endParaRPr lang="es-ES_tradnl" dirty="0"/>
          </a:p>
          <a:p>
            <a:endParaRPr lang="es-ES_tradnl" dirty="0">
              <a:hlinkClick r:id="rId7"/>
            </a:endParaRPr>
          </a:p>
          <a:p>
            <a:r>
              <a:rPr lang="es-ES_tradnl" dirty="0">
                <a:hlinkClick r:id="rId7"/>
              </a:rPr>
              <a:t>www.cirugiadocente.com</a:t>
            </a:r>
            <a:endParaRPr lang="es-ES_tradn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9ABC71-9AAF-1845-8F83-8EA49AB6F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8700"/>
      </p:ext>
    </p:extLst>
  </p:cSld>
  <p:clrMapOvr>
    <a:masterClrMapping/>
  </p:clrMapOvr>
  <p:transition spd="med" advTm="92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99"/>
            <a:ext cx="12192000" cy="5975131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266283" y="3013501"/>
            <a:ext cx="116594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¿Cuáles son las alternativas de terapia?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79CB16-570F-E04D-AB0C-1A0BFA7C3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83606"/>
      </p:ext>
    </p:extLst>
  </p:cSld>
  <p:clrMapOvr>
    <a:masterClrMapping/>
  </p:clrMapOvr>
  <p:transition spd="med" advTm="7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1010265"/>
            <a:ext cx="7077456" cy="55983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34" y="863962"/>
            <a:ext cx="7124666" cy="37818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86" y="3236976"/>
            <a:ext cx="6057947" cy="36210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50976" y="3498345"/>
            <a:ext cx="2279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Riesgo de pancreatitis</a:t>
            </a:r>
          </a:p>
          <a:p>
            <a:r>
              <a:rPr lang="es-ES_tradnl" b="1" dirty="0">
                <a:solidFill>
                  <a:srgbClr val="C00000"/>
                </a:solidFill>
              </a:rPr>
              <a:t>OR:0,19  [0,06-0,67]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50976" y="5316021"/>
            <a:ext cx="2404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Riesgo de morbilidades</a:t>
            </a:r>
          </a:p>
          <a:p>
            <a:r>
              <a:rPr lang="es-ES_tradnl" b="1" dirty="0">
                <a:solidFill>
                  <a:srgbClr val="C00000"/>
                </a:solidFill>
              </a:rPr>
              <a:t>OR:0,54  [0,31-0,95]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0" y="6362387"/>
            <a:ext cx="602735" cy="5357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" y="5778355"/>
            <a:ext cx="602735" cy="57101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6465" y="5953480"/>
            <a:ext cx="2576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cirugiadocente</a:t>
            </a:r>
            <a:endParaRPr lang="es-ES_tradnl" dirty="0"/>
          </a:p>
          <a:p>
            <a:endParaRPr lang="es-ES_tradnl" dirty="0">
              <a:hlinkClick r:id="rId11"/>
            </a:endParaRPr>
          </a:p>
          <a:p>
            <a:r>
              <a:rPr lang="es-ES_tradnl" dirty="0">
                <a:hlinkClick r:id="rId11"/>
              </a:rPr>
              <a:t>www.cirugiadocente.com</a:t>
            </a:r>
            <a:endParaRPr lang="es-ES_trad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86FD1B-ADB5-8B48-8B0F-2AA3A9535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214613"/>
      </p:ext>
    </p:extLst>
  </p:cSld>
  <p:clrMapOvr>
    <a:masterClrMapping/>
  </p:clrMapOvr>
  <p:transition spd="med" advTm="118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03009 L -0.3457 -0.334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-0.04167 L 0.08425 -0.2044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73" y="1578199"/>
            <a:ext cx="6207252" cy="527980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768097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C00000"/>
                </a:solidFill>
              </a:rPr>
              <a:t>Contexto: </a:t>
            </a:r>
            <a:r>
              <a:rPr lang="es-ES_tradnl" sz="3200" dirty="0"/>
              <a:t>Cirujano General sin experiencia significativa o insumos en laparoscopia avanzada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0" y="6362387"/>
            <a:ext cx="602735" cy="5357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" y="5778355"/>
            <a:ext cx="602735" cy="5710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6465" y="5953480"/>
            <a:ext cx="2576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cirugiadocente</a:t>
            </a:r>
            <a:endParaRPr lang="es-ES_tradnl" dirty="0"/>
          </a:p>
          <a:p>
            <a:endParaRPr lang="es-ES_tradnl" dirty="0">
              <a:hlinkClick r:id="rId10"/>
            </a:endParaRPr>
          </a:p>
          <a:p>
            <a:r>
              <a:rPr lang="es-ES_tradnl" dirty="0">
                <a:hlinkClick r:id="rId10"/>
              </a:rPr>
              <a:t>www.cirugiadocente.com</a:t>
            </a:r>
            <a:endParaRPr lang="es-ES_tradnl" dirty="0"/>
          </a:p>
        </p:txBody>
      </p:sp>
      <p:sp>
        <p:nvSpPr>
          <p:cNvPr id="3" name="Marco 2"/>
          <p:cNvSpPr/>
          <p:nvPr/>
        </p:nvSpPr>
        <p:spPr>
          <a:xfrm>
            <a:off x="3383281" y="1948407"/>
            <a:ext cx="5394960" cy="4474111"/>
          </a:xfrm>
          <a:prstGeom prst="frame">
            <a:avLst>
              <a:gd name="adj1" fmla="val 532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968839" y="3443716"/>
            <a:ext cx="2919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¿</a:t>
            </a:r>
            <a:r>
              <a:rPr lang="es-ES_tradnl" sz="2800" dirty="0" err="1"/>
              <a:t>Colédocolitiasis</a:t>
            </a:r>
            <a:r>
              <a:rPr lang="es-ES_tradnl" sz="2800" dirty="0"/>
              <a:t> residual?</a:t>
            </a:r>
          </a:p>
          <a:p>
            <a:pPr algn="ctr"/>
            <a:endParaRPr lang="es-ES_tradnl" sz="2800" dirty="0"/>
          </a:p>
          <a:p>
            <a:pPr algn="ctr"/>
            <a:r>
              <a:rPr lang="es-ES_tradnl" sz="2800" dirty="0"/>
              <a:t>ERCP</a:t>
            </a:r>
          </a:p>
        </p:txBody>
      </p:sp>
      <p:sp>
        <p:nvSpPr>
          <p:cNvPr id="12" name="Flecha abajo 11"/>
          <p:cNvSpPr/>
          <p:nvPr/>
        </p:nvSpPr>
        <p:spPr>
          <a:xfrm>
            <a:off x="10257436" y="4351657"/>
            <a:ext cx="342797" cy="5120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E23B6EC-1889-FD48-BC8B-BAE20E7A6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90981"/>
      </p:ext>
    </p:extLst>
  </p:cSld>
  <p:clrMapOvr>
    <a:masterClrMapping/>
  </p:clrMapOvr>
  <p:transition spd="med" advTm="64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8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6" descr="Screen Shot 2016-07-18 at 4.25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Contextualizando el problema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474168"/>
              </p:ext>
            </p:extLst>
          </p:nvPr>
        </p:nvGraphicFramePr>
        <p:xfrm>
          <a:off x="273268" y="1317425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533" name="Rectángulo 4"/>
          <p:cNvSpPr>
            <a:spLocks noChangeArrowheads="1"/>
          </p:cNvSpPr>
          <p:nvPr/>
        </p:nvSpPr>
        <p:spPr bwMode="auto">
          <a:xfrm>
            <a:off x="8557608" y="5934670"/>
            <a:ext cx="36343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 dirty="0">
                <a:solidFill>
                  <a:prstClr val="black"/>
                </a:solidFill>
              </a:rPr>
              <a:t>Proyección DEIS 2019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 dirty="0" err="1">
                <a:solidFill>
                  <a:prstClr val="black"/>
                </a:solidFill>
              </a:rPr>
              <a:t>Rev</a:t>
            </a:r>
            <a:r>
              <a:rPr lang="es-ES_tradnl" altLang="en-US" sz="1800" dirty="0">
                <a:solidFill>
                  <a:prstClr val="black"/>
                </a:solidFill>
              </a:rPr>
              <a:t> </a:t>
            </a:r>
            <a:r>
              <a:rPr lang="es-ES_tradnl" altLang="en-US" sz="1800" dirty="0" err="1">
                <a:solidFill>
                  <a:prstClr val="black"/>
                </a:solidFill>
              </a:rPr>
              <a:t>Méd</a:t>
            </a:r>
            <a:r>
              <a:rPr lang="es-ES_tradnl" altLang="en-US" sz="1800" dirty="0">
                <a:solidFill>
                  <a:prstClr val="black"/>
                </a:solidFill>
              </a:rPr>
              <a:t> </a:t>
            </a:r>
            <a:r>
              <a:rPr lang="es-ES_tradnl" altLang="en-US" sz="1800" dirty="0" err="1">
                <a:solidFill>
                  <a:prstClr val="black"/>
                </a:solidFill>
              </a:rPr>
              <a:t>Chil</a:t>
            </a:r>
            <a:r>
              <a:rPr lang="es-ES_tradnl" altLang="en-US" sz="1800" dirty="0">
                <a:solidFill>
                  <a:prstClr val="black"/>
                </a:solidFill>
              </a:rPr>
              <a:t> 1996; 124: 1219-24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 dirty="0" err="1">
                <a:solidFill>
                  <a:prstClr val="black"/>
                </a:solidFill>
              </a:rPr>
              <a:t>Rev</a:t>
            </a:r>
            <a:r>
              <a:rPr lang="es-ES_tradnl" altLang="en-US" sz="1800" dirty="0">
                <a:solidFill>
                  <a:prstClr val="black"/>
                </a:solidFill>
              </a:rPr>
              <a:t> </a:t>
            </a:r>
            <a:r>
              <a:rPr lang="es-ES_tradnl" altLang="en-US" sz="1800" dirty="0" err="1">
                <a:solidFill>
                  <a:prstClr val="black"/>
                </a:solidFill>
              </a:rPr>
              <a:t>Chil</a:t>
            </a:r>
            <a:r>
              <a:rPr lang="es-ES_tradnl" altLang="en-US" sz="1800" dirty="0">
                <a:solidFill>
                  <a:prstClr val="black"/>
                </a:solidFill>
              </a:rPr>
              <a:t> </a:t>
            </a:r>
            <a:r>
              <a:rPr lang="es-ES_tradnl" altLang="en-US" sz="1800" dirty="0" err="1">
                <a:solidFill>
                  <a:prstClr val="black"/>
                </a:solidFill>
              </a:rPr>
              <a:t>Cir</a:t>
            </a:r>
            <a:r>
              <a:rPr lang="es-ES_tradnl" altLang="en-US" sz="1800" dirty="0">
                <a:solidFill>
                  <a:prstClr val="black"/>
                </a:solidFill>
              </a:rPr>
              <a:t> 2008;60: 379-86</a:t>
            </a:r>
          </a:p>
        </p:txBody>
      </p:sp>
      <p:pic>
        <p:nvPicPr>
          <p:cNvPr id="1030" name="Picture 6" descr="esultado de imagen para deis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13" y="1226143"/>
            <a:ext cx="1681887" cy="15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0129750" y="1764706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1026" name="Picture 2" descr="esultado de imagen para capacidad estadio nacion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6157535" cy="34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sultado de imagen para capacidad estadio nacion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3423804"/>
            <a:ext cx="6157535" cy="34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sultado de imagen para capacidad estadio nacion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32" y="-1"/>
            <a:ext cx="6034467" cy="34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sultado de imagen para capacidad estadio nacion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33" y="3423805"/>
            <a:ext cx="6034467" cy="34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7AF381-6F85-554D-9F6C-49E568FE70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74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61"/>
    </mc:Choice>
    <mc:Fallback>
      <p:transition spd="slow" advTm="30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14821C-8183-BE4C-A772-F237E9D8D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A4C948-57B0-8542-8281-B103D7512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2CCECD-ACE0-134E-98F1-DFD195CAA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938DD7-ABEB-9F44-AB73-67EE1E3D2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0C7828-67C6-4048-B2D3-E764B3C64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3643313" y="2171700"/>
            <a:ext cx="761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99"/>
            <a:ext cx="12192000" cy="5975131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397797" y="3013501"/>
            <a:ext cx="113964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¿Puedo predecir </a:t>
            </a:r>
            <a:r>
              <a:rPr lang="es-ES" sz="5400" b="1" spc="50" dirty="0" err="1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colédocolitiasis</a:t>
            </a:r>
            <a:r>
              <a:rPr lang="es-ES" sz="54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3E6810-BD2F-B44A-BFB6-FA3519358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48962"/>
      </p:ext>
    </p:extLst>
  </p:cSld>
  <p:clrMapOvr>
    <a:masterClrMapping/>
  </p:clrMapOvr>
  <p:transition spd="med" advTm="6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Sospecha Clínica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609600" y="1069181"/>
            <a:ext cx="10972800" cy="4525963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Edad</a:t>
            </a: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994" y="1994870"/>
            <a:ext cx="6638012" cy="405985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668791" y="6447291"/>
            <a:ext cx="3523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/>
              <a:t>Figueroa Rev </a:t>
            </a:r>
            <a:r>
              <a:rPr lang="is-IS" dirty="0"/>
              <a:t>Chil Cir 2019;71:47-54</a:t>
            </a:r>
            <a:endParaRPr lang="es-ES_tradnl" dirty="0"/>
          </a:p>
        </p:txBody>
      </p:sp>
      <p:pic>
        <p:nvPicPr>
          <p:cNvPr id="15" name="Imagen 1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5A7911-88C4-E84E-8722-EAA905AC3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6"/>
    </mc:Choice>
    <mc:Fallback>
      <p:transition spd="slow" advTm="1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Sospecha Clínica</a:t>
            </a:r>
          </a:p>
        </p:txBody>
      </p:sp>
      <p:sp>
        <p:nvSpPr>
          <p:cNvPr id="24580" name="2 Marcador de contenido"/>
          <p:cNvSpPr>
            <a:spLocks noGrp="1"/>
          </p:cNvSpPr>
          <p:nvPr>
            <p:ph idx="1"/>
          </p:nvPr>
        </p:nvSpPr>
        <p:spPr>
          <a:xfrm>
            <a:off x="609600" y="1069181"/>
            <a:ext cx="10972800" cy="4525963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Cólico Biliar 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</p:txBody>
      </p:sp>
      <p:sp>
        <p:nvSpPr>
          <p:cNvPr id="24581" name="AutoShape 2" descr="https://classconnection.s3.amazonaws.com/686/flashcards/3542686/png/screen_shot_2013-10-21_at_13831_pm-141DC4FE068615331E1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25391" r="74194" b="47266"/>
          <a:stretch>
            <a:fillRect/>
          </a:stretch>
        </p:blipFill>
        <p:spPr bwMode="auto">
          <a:xfrm>
            <a:off x="1147217" y="2037438"/>
            <a:ext cx="3046339" cy="406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8" name="Gráfico 7"/>
          <p:cNvGraphicFramePr>
            <a:graphicFrameLocks/>
          </p:cNvGraphicFramePr>
          <p:nvPr/>
        </p:nvGraphicFramePr>
        <p:xfrm>
          <a:off x="4652343" y="200723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r:id="rId7" imgW="6095496" imgH="4065696" progId="Excel.Chart.8">
                  <p:embed/>
                </p:oleObj>
              </mc:Choice>
              <mc:Fallback>
                <p:oleObj r:id="rId7" imgW="6095496" imgH="406569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343" y="2007230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brir llave 9"/>
          <p:cNvSpPr>
            <a:spLocks/>
          </p:cNvSpPr>
          <p:nvPr/>
        </p:nvSpPr>
        <p:spPr bwMode="auto">
          <a:xfrm rot="16972785">
            <a:off x="6100219" y="3973350"/>
            <a:ext cx="509587" cy="1858963"/>
          </a:xfrm>
          <a:prstGeom prst="leftBrace">
            <a:avLst>
              <a:gd name="adj1" fmla="val 8326"/>
              <a:gd name="adj2" fmla="val 50000"/>
            </a:avLst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altLang="en-US" sz="18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24584" name="CuadroTexto 12"/>
          <p:cNvSpPr txBox="1">
            <a:spLocks noChangeArrowheads="1"/>
          </p:cNvSpPr>
          <p:nvPr/>
        </p:nvSpPr>
        <p:spPr bwMode="auto">
          <a:xfrm>
            <a:off x="5717630" y="5205249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Min – Hrs.</a:t>
            </a:r>
          </a:p>
        </p:txBody>
      </p:sp>
      <p:sp>
        <p:nvSpPr>
          <p:cNvPr id="24585" name="CuadroTexto 13"/>
          <p:cNvSpPr txBox="1">
            <a:spLocks noChangeArrowheads="1"/>
          </p:cNvSpPr>
          <p:nvPr/>
        </p:nvSpPr>
        <p:spPr bwMode="auto">
          <a:xfrm>
            <a:off x="4727030" y="209216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1800">
                <a:solidFill>
                  <a:prstClr val="black"/>
                </a:solidFill>
                <a:latin typeface="Calibri" charset="0"/>
              </a:rPr>
              <a:t>EVA</a:t>
            </a:r>
          </a:p>
        </p:txBody>
      </p:sp>
      <p:pic>
        <p:nvPicPr>
          <p:cNvPr id="24586" name="Imagen 10" descr="Screen Shot 2016-07-18 at 4.25.45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6067386" y="1015293"/>
            <a:ext cx="448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¿</a:t>
            </a:r>
            <a:r>
              <a:rPr lang="es-E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Transfixiante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3" name="Imagen 16" descr="Screen Shot 2016-07-18 at 4.25.45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42AB1E-23EE-0249-A120-998529AB2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5669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6"/>
    </mc:Choice>
    <mc:Fallback>
      <p:transition spd="slow" advTm="2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irugiadocente.com/wp-content/uploads/2016/12/IMG_08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3450" r="1900" b="3016"/>
          <a:stretch/>
        </p:blipFill>
        <p:spPr bwMode="auto">
          <a:xfrm>
            <a:off x="219456" y="1219517"/>
            <a:ext cx="11740896" cy="562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2 Marcador de contenido"/>
          <p:cNvSpPr>
            <a:spLocks noGrp="1"/>
          </p:cNvSpPr>
          <p:nvPr>
            <p:ph idx="1"/>
          </p:nvPr>
        </p:nvSpPr>
        <p:spPr>
          <a:xfrm>
            <a:off x="609600" y="1069194"/>
            <a:ext cx="10972800" cy="4525963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Síndrome Ictérico</a:t>
            </a:r>
          </a:p>
        </p:txBody>
      </p:sp>
      <p:pic>
        <p:nvPicPr>
          <p:cNvPr id="25635" name="Imagen 24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6" descr="Screen Shot 2016-07-18 at 4.25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2"/>
          <a:stretch/>
        </p:blipFill>
        <p:spPr>
          <a:xfrm>
            <a:off x="0" y="6325811"/>
            <a:ext cx="602735" cy="5357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" y="5741779"/>
            <a:ext cx="602735" cy="5710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6465" y="5953480"/>
            <a:ext cx="25762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@</a:t>
            </a:r>
            <a:r>
              <a:rPr lang="es-ES_tradnl" dirty="0" err="1"/>
              <a:t>cirugiadocente</a:t>
            </a:r>
            <a:endParaRPr lang="es-ES_tradnl" dirty="0"/>
          </a:p>
          <a:p>
            <a:endParaRPr lang="es-ES_tradnl" dirty="0">
              <a:hlinkClick r:id="rId8"/>
            </a:endParaRPr>
          </a:p>
          <a:p>
            <a:r>
              <a:rPr lang="es-ES_tradnl" dirty="0">
                <a:hlinkClick r:id="rId8"/>
              </a:rPr>
              <a:t>www.cirugiadocente.com</a:t>
            </a:r>
            <a:endParaRPr lang="es-ES_tradnl" dirty="0"/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Sospecha Clínica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E127C4-ABE1-A741-B207-7698D3A6B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4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03"/>
    </mc:Choice>
    <mc:Fallback>
      <p:transition spd="slow" advTm="4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54" y="1213326"/>
            <a:ext cx="3625301" cy="236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26627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Clínico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r>
              <a:rPr lang="es-CL" altLang="en-US" dirty="0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r>
              <a:rPr lang="es-CL" altLang="en-US" dirty="0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0" y="1646874"/>
            <a:ext cx="2133600" cy="92333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&gt; 65 años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Dolor </a:t>
            </a:r>
            <a:r>
              <a:rPr lang="es-ES_tradnl" dirty="0" err="1">
                <a:solidFill>
                  <a:prstClr val="white"/>
                </a:solidFill>
              </a:rPr>
              <a:t>transfixiante</a:t>
            </a:r>
            <a:endParaRPr lang="es-ES_tradnl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Ictericia / </a:t>
            </a: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Coluria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72000" y="2990672"/>
            <a:ext cx="2133600" cy="1200329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Perfil hepático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GPT /GOT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GGT /FA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Bili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7467600" y="2357438"/>
            <a:ext cx="251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>
                <a:solidFill>
                  <a:prstClr val="black"/>
                </a:solidFill>
                <a:latin typeface="Calibri" charset="0"/>
              </a:rPr>
              <a:t>ECO de abdomen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6858000" y="2840039"/>
          <a:ext cx="3733800" cy="1952625"/>
        </p:xfrm>
        <a:graphic>
          <a:graphicData uri="http://schemas.openxmlformats.org/drawingml/2006/table">
            <a:tbl>
              <a:tblPr/>
              <a:tblGrid>
                <a:gridCol w="1833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98%   E: 95%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Barato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distal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50% en coled.lit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 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652" name="Imagen 16" descr="Screen Shot 2016-07-18 at 4.25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213326"/>
            <a:ext cx="3197829" cy="2360661"/>
          </a:xfrm>
          <a:prstGeom prst="rect">
            <a:avLst/>
          </a:prstGeom>
        </p:spPr>
      </p:pic>
      <p:pic>
        <p:nvPicPr>
          <p:cNvPr id="17" name="Imagen 16" descr="Screen Shot 2016-07-18 at 4.25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26CAA7-52AA-3341-9195-0A83207A1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18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87"/>
    </mc:Choice>
    <mc:Fallback>
      <p:transition spd="slow" advTm="10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7 " pathEditMode="relative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7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28675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 dirty="0">
                <a:ea typeface="ＭＳ Ｐゴシック" charset="-128"/>
              </a:rPr>
              <a:t>Clínico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r>
              <a:rPr lang="es-CL" altLang="en-US" dirty="0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endParaRPr lang="es-CL" altLang="en-US" dirty="0">
              <a:ea typeface="ＭＳ Ｐゴシック" charset="-128"/>
            </a:endParaRPr>
          </a:p>
          <a:p>
            <a:pPr eaLnBrk="1" hangingPunct="1"/>
            <a:r>
              <a:rPr lang="es-CL" altLang="en-US" dirty="0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 dirty="0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28677" name="CuadroTexto 8"/>
          <p:cNvSpPr txBox="1">
            <a:spLocks noChangeArrowheads="1"/>
          </p:cNvSpPr>
          <p:nvPr/>
        </p:nvSpPr>
        <p:spPr bwMode="auto">
          <a:xfrm>
            <a:off x="7153275" y="2571751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>
                <a:solidFill>
                  <a:prstClr val="black"/>
                </a:solidFill>
                <a:latin typeface="Calibri" charset="0"/>
              </a:rPr>
              <a:t>Tomografía Computada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6867525" y="3071814"/>
          <a:ext cx="3657600" cy="1857375"/>
        </p:xfrm>
        <a:graphic>
          <a:graphicData uri="http://schemas.openxmlformats.org/drawingml/2006/table">
            <a:tbl>
              <a:tblPr/>
              <a:tblGrid>
                <a:gridCol w="203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Op. Independiente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75%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 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Costoso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Neoplasia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Menos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Vísceras huecas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Contraste 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698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39826"/>
            <a:ext cx="29337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58C20B-1E46-054D-949C-DBFC84D06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0"/>
    </mc:Choice>
    <mc:Fallback>
      <p:transition spd="slow" advTm="1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Estudios de Vía Biliar</a:t>
            </a:r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/>
            <a:r>
              <a:rPr lang="es-CL" altLang="en-US">
                <a:ea typeface="ＭＳ Ｐゴシック" charset="-128"/>
              </a:rPr>
              <a:t>Clínica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Laboratorio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endParaRPr lang="es-CL" altLang="en-US">
              <a:ea typeface="ＭＳ Ｐゴシック" charset="-128"/>
            </a:endParaRPr>
          </a:p>
          <a:p>
            <a:pPr eaLnBrk="1" hangingPunct="1"/>
            <a:r>
              <a:rPr lang="es-CL" altLang="en-US">
                <a:ea typeface="ＭＳ Ｐゴシック" charset="-128"/>
              </a:rPr>
              <a:t>Imagenes</a:t>
            </a:r>
          </a:p>
          <a:p>
            <a:pPr eaLnBrk="1" hangingPunct="1"/>
            <a:endParaRPr lang="es-CL" altLang="en-US">
              <a:ea typeface="ＭＳ Ｐゴシック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72000" y="4847272"/>
            <a:ext cx="2133600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perspectiveAbove" fov="2700000">
                <a:rot lat="2040000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</a:rPr>
              <a:t>ECO</a:t>
            </a:r>
          </a:p>
          <a:p>
            <a:pPr algn="ctr">
              <a:defRPr/>
            </a:pP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TC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RNM</a:t>
            </a: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Endosonografia</a:t>
            </a:r>
            <a:endParaRPr lang="es-ES_tradnl" dirty="0">
              <a:solidFill>
                <a:prstClr val="white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es-ES_tradnl" dirty="0" err="1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Colangio</a:t>
            </a:r>
            <a:r>
              <a:rPr lang="es-ES_tradnl" dirty="0">
                <a:solidFill>
                  <a:prstClr val="white"/>
                </a:solidFill>
                <a:effectLst>
                  <a:outerShdw blurRad="50800" dist="38100" algn="r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directa</a:t>
            </a:r>
          </a:p>
        </p:txBody>
      </p:sp>
      <p:sp>
        <p:nvSpPr>
          <p:cNvPr id="29701" name="CuadroTexto 10"/>
          <p:cNvSpPr txBox="1">
            <a:spLocks noChangeArrowheads="1"/>
          </p:cNvSpPr>
          <p:nvPr/>
        </p:nvSpPr>
        <p:spPr bwMode="auto">
          <a:xfrm>
            <a:off x="7239000" y="228600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altLang="en-US" sz="3200">
                <a:solidFill>
                  <a:prstClr val="black"/>
                </a:solidFill>
                <a:latin typeface="Calibri" charset="0"/>
              </a:rPr>
              <a:t>Colangio RNM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/>
        </p:nvGraphicFramePr>
        <p:xfrm>
          <a:off x="6953250" y="2928938"/>
          <a:ext cx="3429000" cy="2228850"/>
        </p:xfrm>
        <a:graphic>
          <a:graphicData uri="http://schemas.openxmlformats.org/drawingml/2006/table">
            <a:tbl>
              <a:tblPr/>
              <a:tblGrid>
                <a:gridCol w="1976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S: 98%  E: 98%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Costoso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VÍa biliar IH / EH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Poco ubicuo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Reconstrucción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Lento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 invasivo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Claustrofobia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Op indep.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725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152400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6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7950"/>
            <a:ext cx="51054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6" descr="Screen Shot 2016-07-18 at 4.25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1333" r="25000" b="72000"/>
          <a:stretch>
            <a:fillRect/>
          </a:stretch>
        </p:blipFill>
        <p:spPr bwMode="auto">
          <a:xfrm>
            <a:off x="0" y="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5EA05F-F1DE-ED4D-983E-224888A45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19"/>
    </mc:Choice>
    <mc:Fallback>
      <p:transition spd="slow" advTm="37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8.4|5.2|0.5|0.5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9.8|20.4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9|2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9811</TotalTime>
  <Words>509</Words>
  <Application>Microsoft Macintosh PowerPoint</Application>
  <PresentationFormat>Panorámica</PresentationFormat>
  <Paragraphs>197</Paragraphs>
  <Slides>19</Slides>
  <Notes>11</Notes>
  <HiddenSlides>0</HiddenSlides>
  <MMClips>19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1_Tema de Office</vt:lpstr>
      <vt:lpstr>2_Tema de Office</vt:lpstr>
      <vt:lpstr>Excel.Chart.8</vt:lpstr>
      <vt:lpstr>Presentación de PowerPoint</vt:lpstr>
      <vt:lpstr>Contextualizando el problema </vt:lpstr>
      <vt:lpstr>Presentación de PowerPoint</vt:lpstr>
      <vt:lpstr>Sospecha Clínica</vt:lpstr>
      <vt:lpstr>Sospecha Clínica</vt:lpstr>
      <vt:lpstr>Sospecha Clínica</vt:lpstr>
      <vt:lpstr>Estudios de Vía Biliar</vt:lpstr>
      <vt:lpstr>Estudios de Vía Biliar</vt:lpstr>
      <vt:lpstr>Estudios de Vía Biliar</vt:lpstr>
      <vt:lpstr>Estudios de Vía Biliar</vt:lpstr>
      <vt:lpstr>Estudios de Vía Biliar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Colelitiasis y colédocolitiasis  Estudio y derivación</dc:title>
  <dc:creator>Manuel Figueroa</dc:creator>
  <cp:lastModifiedBy>Manuel Figueroa</cp:lastModifiedBy>
  <cp:revision>49</cp:revision>
  <dcterms:created xsi:type="dcterms:W3CDTF">2018-01-24T15:09:32Z</dcterms:created>
  <dcterms:modified xsi:type="dcterms:W3CDTF">2019-06-17T16:17:06Z</dcterms:modified>
</cp:coreProperties>
</file>