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0"/>
  </p:notesMasterIdLst>
  <p:handoutMasterIdLst>
    <p:handoutMasterId r:id="rId21"/>
  </p:handoutMasterIdLst>
  <p:sldIdLst>
    <p:sldId id="275" r:id="rId2"/>
    <p:sldId id="276" r:id="rId3"/>
    <p:sldId id="277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1" r:id="rId17"/>
    <p:sldId id="292" r:id="rId18"/>
    <p:sldId id="293" r:id="rId19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35"/>
  </p:normalViewPr>
  <p:slideViewPr>
    <p:cSldViewPr>
      <p:cViewPr varScale="1">
        <p:scale>
          <a:sx n="155" d="100"/>
          <a:sy n="155" d="100"/>
        </p:scale>
        <p:origin x="832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41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41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13DC67F-3C6E-9F42-A89A-FDC4590AC8C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11854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ahom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E89609D0-42F3-E547-B9E2-F3548E1B5D54}" type="datetimeFigureOut">
              <a:rPr lang="es-CL"/>
              <a:pPr>
                <a:defRPr/>
              </a:pPr>
              <a:t>04-04-19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CL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s-CL" noProof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ahom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24300620-2D26-8F46-9B7B-AC4E24FAF960}" type="slidenum">
              <a:rPr lang="es-CL"/>
              <a:pPr>
                <a:defRPr/>
              </a:pPr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584398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5058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L">
              <a:latin typeface="Calibri" charset="0"/>
            </a:endParaRPr>
          </a:p>
        </p:txBody>
      </p:sp>
      <p:sp>
        <p:nvSpPr>
          <p:cNvPr id="45059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A95E8AE9-F79E-6149-B7AF-156808887E74}" type="slidenum">
              <a:rPr lang="es-CL" sz="1200"/>
              <a:pPr eaLnBrk="1" hangingPunct="1"/>
              <a:t>4</a:t>
            </a:fld>
            <a:endParaRPr lang="es-CL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7106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L">
              <a:latin typeface="Calibri" charset="0"/>
            </a:endParaRPr>
          </a:p>
        </p:txBody>
      </p:sp>
      <p:sp>
        <p:nvSpPr>
          <p:cNvPr id="47107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12B1FE23-52E1-F441-B375-B8FCCC6DD3C7}" type="slidenum">
              <a:rPr lang="es-CL" sz="1200"/>
              <a:pPr eaLnBrk="1" hangingPunct="1"/>
              <a:t>5</a:t>
            </a:fld>
            <a:endParaRPr lang="es-CL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154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L">
              <a:latin typeface="Calibri" charset="0"/>
            </a:endParaRPr>
          </a:p>
        </p:txBody>
      </p:sp>
      <p:sp>
        <p:nvSpPr>
          <p:cNvPr id="49155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C59449BD-D95D-814B-9462-2F1481B61FE6}" type="slidenum">
              <a:rPr lang="es-CL" sz="1200"/>
              <a:pPr eaLnBrk="1" hangingPunct="1"/>
              <a:t>6</a:t>
            </a:fld>
            <a:endParaRPr lang="es-CL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 rtlCol="0">
            <a:normAutofit fontScale="700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ea typeface="+mn-ea"/>
              <a:cs typeface="+mn-cs"/>
            </a:endParaRPr>
          </a:p>
        </p:txBody>
      </p:sp>
      <p:sp>
        <p:nvSpPr>
          <p:cNvPr id="51203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2361007F-65E9-F042-B190-418CAA34B80E}" type="slidenum">
              <a:rPr lang="es-CL" sz="1200"/>
              <a:pPr eaLnBrk="1" hangingPunct="1"/>
              <a:t>7</a:t>
            </a:fld>
            <a:endParaRPr lang="es-CL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 rtlCol="0">
            <a:normAutofit fontScale="700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ea typeface="+mn-ea"/>
              <a:cs typeface="+mn-cs"/>
            </a:endParaRPr>
          </a:p>
        </p:txBody>
      </p:sp>
      <p:sp>
        <p:nvSpPr>
          <p:cNvPr id="54275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CF39D6CE-DEF0-D445-9281-3DA9CF44E4C6}" type="slidenum">
              <a:rPr lang="es-CL" sz="1200"/>
              <a:pPr eaLnBrk="1" hangingPunct="1"/>
              <a:t>9</a:t>
            </a:fld>
            <a:endParaRPr lang="es-CL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6322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L">
              <a:latin typeface="Calibri" charset="0"/>
            </a:endParaRPr>
          </a:p>
        </p:txBody>
      </p:sp>
      <p:sp>
        <p:nvSpPr>
          <p:cNvPr id="56323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742AC25F-13A2-F94D-A990-3C270921BB6B}" type="slidenum">
              <a:rPr lang="es-CL" sz="1200"/>
              <a:pPr eaLnBrk="1" hangingPunct="1"/>
              <a:t>10</a:t>
            </a:fld>
            <a:endParaRPr lang="es-CL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2 Elipse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13 Elipse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13 Título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22" name="21 Subtítulo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6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7" name="1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8" name="9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EA9E9-29B9-F741-9288-E147CC2EF4C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2769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2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2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71987-0213-B642-92F8-5345410B5B4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593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2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2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07FE2-9752-AF49-8B08-F849798BDED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51216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760913" y="2362200"/>
            <a:ext cx="3770312" cy="17859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760913" y="4300538"/>
            <a:ext cx="3770312" cy="178593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>
          <a:xfrm>
            <a:off x="2438400" y="6248400"/>
            <a:ext cx="2130425" cy="4746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5791200" y="6248400"/>
            <a:ext cx="2897188" cy="4746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4138" y="6242050"/>
            <a:ext cx="587375" cy="4889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5584D-4064-8244-9DBA-E9A46D59ABD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80981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838200" y="2362200"/>
            <a:ext cx="3770313" cy="17859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760913" y="2362200"/>
            <a:ext cx="3770312" cy="17859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838200" y="4300538"/>
            <a:ext cx="3770313" cy="178593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760913" y="4300538"/>
            <a:ext cx="3770312" cy="178593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2438400" y="6248400"/>
            <a:ext cx="2130425" cy="4746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5791200" y="6248400"/>
            <a:ext cx="2897188" cy="4746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4138" y="6242050"/>
            <a:ext cx="587375" cy="4889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ED8127-7892-1A4E-8C27-FD8CDBB7D47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1991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2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2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2C48E-6E9E-5342-8B84-0976D9D72D8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9006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2 Rectángulo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13 Rectángulo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15 Elipse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16 Elipse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8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9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10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C8C146-7353-AF42-96EC-AED88F03E2E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0620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2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2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B6766-A008-A54D-A455-5C98F7A0B92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7040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BFA42-5925-304A-8531-65CF0BEAA30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790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2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0A4F5-8C17-F547-82E2-75866924B87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3376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2 Rectángulo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13 Rectángulo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6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E5C33-FD26-9348-B241-347D21A00D2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2783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1602F-F6BA-554B-BFD3-CBCFF0B8DBD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1708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2 Rectángulo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/>
          <a:p>
            <a:pPr indent="-283464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  <a:ea typeface="+mn-ea"/>
              <a:cs typeface="+mn-cs"/>
            </a:endParaRPr>
          </a:p>
        </p:txBody>
      </p:sp>
      <p:sp>
        <p:nvSpPr>
          <p:cNvPr id="6" name="13 Proceso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15 Proceso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es-ES" noProof="0"/>
              <a:t>Haga clic en el icono para agregar una imagen</a:t>
            </a:r>
            <a:endParaRPr lang="en-US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8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9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10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CE362-8E67-DE4A-8EC7-D5F03BABDCA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6644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ircular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7 Elipse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10 Anillo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11 Rectángulo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4 Marcador de título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1033" name="8 Marcador de texto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24" name="23 Marcador de fecha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latin typeface="Tahoma" pitchFamily="34" charset="0"/>
                <a:ea typeface="+mn-ea"/>
                <a:cs typeface="+mn-cs"/>
              </a:defRPr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Tahoma" pitchFamily="34" charset="0"/>
                <a:ea typeface="+mn-ea"/>
                <a:cs typeface="+mn-cs"/>
              </a:defRPr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22" name="21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9BA4"/>
                </a:solidFill>
                <a:cs typeface="+mn-cs"/>
              </a:defRPr>
            </a:lvl1pPr>
          </a:lstStyle>
          <a:p>
            <a:pPr>
              <a:defRPr/>
            </a:pPr>
            <a:fld id="{D6895AB0-A04A-814E-A6B7-72665221C33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  <p:sp>
        <p:nvSpPr>
          <p:cNvPr id="15" name="14 Rectángulo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1" r:id="rId2"/>
    <p:sldLayoutId id="2147483937" r:id="rId3"/>
    <p:sldLayoutId id="2147483932" r:id="rId4"/>
    <p:sldLayoutId id="2147483938" r:id="rId5"/>
    <p:sldLayoutId id="2147483933" r:id="rId6"/>
    <p:sldLayoutId id="2147483939" r:id="rId7"/>
    <p:sldLayoutId id="2147483940" r:id="rId8"/>
    <p:sldLayoutId id="2147483941" r:id="rId9"/>
    <p:sldLayoutId id="2147483934" r:id="rId10"/>
    <p:sldLayoutId id="2147483935" r:id="rId11"/>
    <p:sldLayoutId id="2147483942" r:id="rId12"/>
    <p:sldLayoutId id="2147483943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F688B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F688B"/>
          </a:solidFill>
          <a:latin typeface="Gill Sans MT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F688B"/>
          </a:solidFill>
          <a:latin typeface="Gill Sans MT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F688B"/>
          </a:solidFill>
          <a:latin typeface="Gill Sans MT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F688B"/>
          </a:solidFill>
          <a:latin typeface="Gill Sans MT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F688B"/>
          </a:solidFill>
          <a:latin typeface="Gill Sans MT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F688B"/>
          </a:solidFill>
          <a:latin typeface="Gill Sans MT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F688B"/>
          </a:solidFill>
          <a:latin typeface="Gill Sans MT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F688B"/>
          </a:solidFill>
          <a:latin typeface="Gill Sans MT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charset="0"/>
        <a:buChar char="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charset="0"/>
        <a:buChar char="◦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charset="0"/>
        <a:buChar char="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Font typeface="Wingdings 2" charset="0"/>
        <a:buChar char="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Font typeface="Wingdings 2" charset="0"/>
        <a:buChar char="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4.jpe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2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4.wav"/><Relationship Id="rId7" Type="http://schemas.openxmlformats.org/officeDocument/2006/relationships/image" Target="../media/image5.png"/><Relationship Id="rId2" Type="http://schemas.microsoft.com/office/2007/relationships/media" Target="../media/media4.wav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AutoShape 2"/>
          <p:cNvSpPr>
            <a:spLocks noGrp="1" noChangeArrowheads="1"/>
          </p:cNvSpPr>
          <p:nvPr>
            <p:ph type="title"/>
          </p:nvPr>
        </p:nvSpPr>
        <p:spPr>
          <a:xfrm>
            <a:off x="684213" y="1196975"/>
            <a:ext cx="79248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s-ES" sz="3200" b="1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cs typeface="+mj-cs"/>
              </a:rPr>
              <a:t>DEBRIDAMIENTO</a:t>
            </a:r>
            <a:br>
              <a:rPr lang="es-ES" sz="320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cs typeface="+mj-cs"/>
              </a:rPr>
            </a:br>
            <a:endParaRPr lang="es-ES" sz="3200">
              <a:effectLst>
                <a:outerShdw blurRad="38100" dist="38100" dir="2700000" algn="tl">
                  <a:srgbClr val="DDDDDD"/>
                </a:outerShdw>
              </a:effectLst>
              <a:latin typeface="Gill Sans MT" charset="0"/>
              <a:cs typeface="+mj-cs"/>
            </a:endParaRPr>
          </a:p>
        </p:txBody>
      </p:sp>
      <p:sp>
        <p:nvSpPr>
          <p:cNvPr id="40962" name="Rectangle 3"/>
          <p:cNvSpPr>
            <a:spLocks noGrp="1" noChangeArrowheads="1"/>
          </p:cNvSpPr>
          <p:nvPr>
            <p:ph idx="1"/>
          </p:nvPr>
        </p:nvSpPr>
        <p:spPr>
          <a:xfrm>
            <a:off x="755650" y="2565400"/>
            <a:ext cx="7693025" cy="3952875"/>
          </a:xfrm>
        </p:spPr>
        <p:txBody>
          <a:bodyPr/>
          <a:lstStyle/>
          <a:p>
            <a:pPr algn="ctr" eaLnBrk="1" hangingPunct="1">
              <a:buFont typeface="Wingdings" charset="0"/>
              <a:buNone/>
            </a:pPr>
            <a:r>
              <a:rPr lang="es-ES">
                <a:latin typeface="Gill Sans MT" charset="0"/>
              </a:rPr>
              <a:t>Técnica que consiste en la eliminación del tejido esfacelado o necrótico de una herida o úlcera por medios quirúrgicos o médicos.</a:t>
            </a:r>
          </a:p>
          <a:p>
            <a:pPr algn="ctr" eaLnBrk="1" hangingPunct="1">
              <a:buFont typeface="Wingdings" charset="0"/>
              <a:buNone/>
            </a:pPr>
            <a:endParaRPr lang="es-ES">
              <a:latin typeface="Gill Sans MT" charset="0"/>
            </a:endParaRPr>
          </a:p>
        </p:txBody>
      </p:sp>
      <p:pic>
        <p:nvPicPr>
          <p:cNvPr id="40963" name="Picture 8" descr="Resultado de imagen para red hospital clÃ­ni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413" y="0"/>
            <a:ext cx="21605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583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8" name="AutoShape 4"/>
          <p:cNvSpPr>
            <a:spLocks noGrp="1" noChangeArrowheads="1"/>
          </p:cNvSpPr>
          <p:nvPr>
            <p:ph type="title"/>
          </p:nvPr>
        </p:nvSpPr>
        <p:spPr>
          <a:xfrm>
            <a:off x="755650" y="642938"/>
            <a:ext cx="7924800" cy="11430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s-ES" sz="290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cs typeface="+mj-cs"/>
              </a:rPr>
              <a:t>TECNICAS DE</a:t>
            </a:r>
            <a:br>
              <a:rPr lang="es-ES" sz="290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cs typeface="+mj-cs"/>
              </a:rPr>
            </a:br>
            <a:r>
              <a:rPr lang="es-ES" sz="290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cs typeface="+mj-cs"/>
              </a:rPr>
              <a:t>TOMA DE CULTIVO</a:t>
            </a:r>
            <a:br>
              <a:rPr lang="es-ES" sz="290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cs typeface="+mj-cs"/>
              </a:rPr>
            </a:br>
            <a:endParaRPr lang="es-ES" sz="2900">
              <a:effectLst>
                <a:outerShdw blurRad="38100" dist="38100" dir="2700000" algn="tl">
                  <a:srgbClr val="DDDDDD"/>
                </a:outerShdw>
              </a:effectLst>
              <a:latin typeface="Gill Sans MT" charset="0"/>
              <a:cs typeface="+mj-cs"/>
            </a:endParaRPr>
          </a:p>
        </p:txBody>
      </p:sp>
      <p:sp>
        <p:nvSpPr>
          <p:cNvPr id="55298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1665288" y="2143125"/>
            <a:ext cx="3770312" cy="3724275"/>
          </a:xfrm>
        </p:spPr>
        <p:txBody>
          <a:bodyPr/>
          <a:lstStyle/>
          <a:p>
            <a:pPr algn="ctr" eaLnBrk="1" hangingPunct="1">
              <a:buFont typeface="Wingdings" charset="0"/>
              <a:buNone/>
            </a:pPr>
            <a:r>
              <a:rPr lang="es-ES" sz="2200">
                <a:latin typeface="Gill Sans MT" charset="0"/>
              </a:rPr>
              <a:t>2. CULTIVO ANAERÓBICO:</a:t>
            </a:r>
          </a:p>
          <a:p>
            <a:pPr eaLnBrk="1" hangingPunct="1">
              <a:buFont typeface="Wingdings" charset="0"/>
              <a:buNone/>
            </a:pPr>
            <a:endParaRPr lang="es-ES" sz="2200">
              <a:latin typeface="Gill Sans MT" charset="0"/>
            </a:endParaRPr>
          </a:p>
          <a:p>
            <a:pPr eaLnBrk="1" hangingPunct="1">
              <a:buClr>
                <a:srgbClr val="0070C0"/>
              </a:buClr>
            </a:pPr>
            <a:r>
              <a:rPr lang="es-CL" sz="2200">
                <a:latin typeface="Gill Sans MT" charset="0"/>
              </a:rPr>
              <a:t>El caldo de cultivo para bacterias anaeróbicas es el tioglicolato de sodio.</a:t>
            </a:r>
          </a:p>
          <a:p>
            <a:pPr eaLnBrk="1" hangingPunct="1">
              <a:buClr>
                <a:srgbClr val="0070C0"/>
              </a:buClr>
            </a:pPr>
            <a:r>
              <a:rPr lang="en-US" sz="2200">
                <a:latin typeface="Gill Sans MT" charset="0"/>
              </a:rPr>
              <a:t>Si no es posible contar con dicho elemento, enviar la muestra en la misma jeringa o frasco estéril.</a:t>
            </a:r>
            <a:endParaRPr lang="es-ES" sz="2200">
              <a:latin typeface="Gill Sans MT" charset="0"/>
            </a:endParaRPr>
          </a:p>
        </p:txBody>
      </p:sp>
      <p:pic>
        <p:nvPicPr>
          <p:cNvPr id="55299" name="Picture 8" descr="Resultado de imagen para red hospital clÃ­nic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413" y="0"/>
            <a:ext cx="21605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78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6" name="AutoShape 4"/>
          <p:cNvSpPr>
            <a:spLocks noGrp="1" noChangeArrowheads="1"/>
          </p:cNvSpPr>
          <p:nvPr>
            <p:ph type="title"/>
          </p:nvPr>
        </p:nvSpPr>
        <p:spPr>
          <a:xfrm>
            <a:off x="755650" y="1071563"/>
            <a:ext cx="7924800" cy="11430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s-ES" sz="290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cs typeface="+mj-cs"/>
              </a:rPr>
              <a:t>TECNICAS DE</a:t>
            </a:r>
            <a:br>
              <a:rPr lang="es-ES" sz="290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cs typeface="+mj-cs"/>
              </a:rPr>
            </a:br>
            <a:r>
              <a:rPr lang="es-ES" sz="290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cs typeface="+mj-cs"/>
              </a:rPr>
              <a:t>TOMA DE CULTIVO</a:t>
            </a:r>
            <a:br>
              <a:rPr lang="es-ES" sz="290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cs typeface="+mj-cs"/>
              </a:rPr>
            </a:br>
            <a:endParaRPr lang="es-ES" sz="2900">
              <a:effectLst>
                <a:outerShdw blurRad="38100" dist="38100" dir="2700000" algn="tl">
                  <a:srgbClr val="DDDDDD"/>
                </a:outerShdw>
              </a:effectLst>
              <a:latin typeface="Gill Sans MT" charset="0"/>
              <a:cs typeface="+mj-cs"/>
            </a:endParaRPr>
          </a:p>
        </p:txBody>
      </p:sp>
      <p:sp>
        <p:nvSpPr>
          <p:cNvPr id="57346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250825" y="2760663"/>
            <a:ext cx="4502150" cy="4097337"/>
          </a:xfrm>
        </p:spPr>
        <p:txBody>
          <a:bodyPr/>
          <a:lstStyle/>
          <a:p>
            <a:pPr algn="ctr" eaLnBrk="1" hangingPunct="1">
              <a:buFont typeface="Wingdings" charset="0"/>
              <a:buNone/>
            </a:pPr>
            <a:r>
              <a:rPr lang="es-ES" sz="2000">
                <a:latin typeface="Gill Sans MT" charset="0"/>
              </a:rPr>
              <a:t>3. ASPIRADO DE SECRECIÓN (COLECCIONES - ABSCESOS</a:t>
            </a:r>
            <a:r>
              <a:rPr lang="es-ES" sz="2400">
                <a:latin typeface="Gill Sans MT" charset="0"/>
              </a:rPr>
              <a:t>)</a:t>
            </a:r>
          </a:p>
          <a:p>
            <a:pPr eaLnBrk="1" hangingPunct="1">
              <a:buFont typeface="Wingdings" charset="0"/>
              <a:buNone/>
            </a:pPr>
            <a:endParaRPr lang="es-ES" sz="2400">
              <a:latin typeface="Gill Sans MT" charset="0"/>
            </a:endParaRPr>
          </a:p>
          <a:p>
            <a:pPr eaLnBrk="1" hangingPunct="1"/>
            <a:r>
              <a:rPr lang="es-ES" sz="2400">
                <a:latin typeface="Gill Sans MT" charset="0"/>
              </a:rPr>
              <a:t>Con jeringa c/ aguja se aspira la secreción.</a:t>
            </a:r>
          </a:p>
          <a:p>
            <a:pPr eaLnBrk="1" hangingPunct="1"/>
            <a:endParaRPr lang="es-ES" sz="2400">
              <a:latin typeface="Gill Sans MT" charset="0"/>
            </a:endParaRPr>
          </a:p>
        </p:txBody>
      </p:sp>
      <p:pic>
        <p:nvPicPr>
          <p:cNvPr id="57347" name="Picture 8" descr="Resultado de imagen para cultivo herida aspiraciÃ³n absces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3357563"/>
            <a:ext cx="3201988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8" descr="Resultado de imagen para red hospital clÃ­nic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413" y="0"/>
            <a:ext cx="21605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71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AutoShape 2"/>
          <p:cNvSpPr>
            <a:spLocks noGrp="1" noChangeArrowheads="1"/>
          </p:cNvSpPr>
          <p:nvPr>
            <p:ph type="title" sz="quarter"/>
          </p:nvPr>
        </p:nvSpPr>
        <p:spPr>
          <a:xfrm>
            <a:off x="762000" y="214313"/>
            <a:ext cx="79248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s-ES" sz="320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cs typeface="+mj-cs"/>
              </a:rPr>
              <a:t>APÓSITOS</a:t>
            </a:r>
            <a:br>
              <a:rPr lang="es-ES" sz="320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cs typeface="+mj-cs"/>
              </a:rPr>
            </a:br>
            <a:endParaRPr lang="es-ES" sz="3200">
              <a:effectLst>
                <a:outerShdw blurRad="38100" dist="38100" dir="2700000" algn="tl">
                  <a:srgbClr val="DDDDDD"/>
                </a:outerShdw>
              </a:effectLst>
              <a:latin typeface="Gill Sans MT" charset="0"/>
              <a:cs typeface="+mj-cs"/>
            </a:endParaRPr>
          </a:p>
        </p:txBody>
      </p:sp>
      <p:pic>
        <p:nvPicPr>
          <p:cNvPr id="58370" name="Picture 9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750" y="2571750"/>
            <a:ext cx="2319338" cy="1785938"/>
          </a:xfrm>
        </p:spPr>
      </p:pic>
      <p:pic>
        <p:nvPicPr>
          <p:cNvPr id="58371" name="Picture 1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72188" y="2714625"/>
            <a:ext cx="2373312" cy="1785938"/>
          </a:xfrm>
        </p:spPr>
      </p:pic>
      <p:sp>
        <p:nvSpPr>
          <p:cNvPr id="58372" name="Rectangle 3"/>
          <p:cNvSpPr>
            <a:spLocks noGrp="1" noChangeArrowheads="1"/>
          </p:cNvSpPr>
          <p:nvPr>
            <p:ph sz="quarter" idx="3"/>
          </p:nvPr>
        </p:nvSpPr>
        <p:spPr>
          <a:xfrm>
            <a:off x="792163" y="1071563"/>
            <a:ext cx="8351837" cy="1354137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charset="0"/>
              <a:buNone/>
            </a:pPr>
            <a:r>
              <a:rPr lang="es-ES" sz="3000">
                <a:latin typeface="Gill Sans MT" charset="0"/>
              </a:rPr>
              <a:t>Permiten aislar, proteger y optimizar el proceso de</a:t>
            </a:r>
          </a:p>
          <a:p>
            <a:pPr algn="ctr" eaLnBrk="1" hangingPunct="1">
              <a:lnSpc>
                <a:spcPct val="80000"/>
              </a:lnSpc>
              <a:buFont typeface="Wingdings" charset="0"/>
              <a:buNone/>
            </a:pPr>
            <a:r>
              <a:rPr lang="es-ES" sz="3000">
                <a:latin typeface="Gill Sans MT" charset="0"/>
              </a:rPr>
              <a:t>cicatrización.</a:t>
            </a:r>
          </a:p>
          <a:p>
            <a:pPr algn="ctr" eaLnBrk="1" hangingPunct="1">
              <a:lnSpc>
                <a:spcPct val="80000"/>
              </a:lnSpc>
              <a:buFont typeface="Wingdings" charset="0"/>
              <a:buNone/>
            </a:pPr>
            <a:endParaRPr lang="es-ES" sz="3000">
              <a:latin typeface="Gill Sans MT" charset="0"/>
            </a:endParaRPr>
          </a:p>
        </p:txBody>
      </p:sp>
      <p:pic>
        <p:nvPicPr>
          <p:cNvPr id="58373" name="Picture 13" descr="Resultado de imagen para aposito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4429125"/>
            <a:ext cx="27146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15" descr="Resultado de imagen para aposito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3" y="5000625"/>
            <a:ext cx="1643062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8" descr="Resultado de imagen para red hospital clÃ­nic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413" y="0"/>
            <a:ext cx="21605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73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8" name="AutoShape 4"/>
          <p:cNvSpPr>
            <a:spLocks noGrp="1" noChangeArrowheads="1"/>
          </p:cNvSpPr>
          <p:nvPr>
            <p:ph type="title" sz="quarter"/>
          </p:nvPr>
        </p:nvSpPr>
        <p:spPr>
          <a:xfrm>
            <a:off x="762000" y="642938"/>
            <a:ext cx="79248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s-ES" sz="320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cs typeface="+mj-cs"/>
              </a:rPr>
              <a:t>CURACIÓN</a:t>
            </a:r>
            <a:br>
              <a:rPr lang="es-ES" sz="320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cs typeface="+mj-cs"/>
              </a:rPr>
            </a:br>
            <a:endParaRPr lang="es-ES" sz="3200">
              <a:effectLst>
                <a:outerShdw blurRad="38100" dist="38100" dir="2700000" algn="tl">
                  <a:srgbClr val="DDDDDD"/>
                </a:outerShdw>
              </a:effectLst>
              <a:latin typeface="Gill Sans MT" charset="0"/>
              <a:cs typeface="+mj-cs"/>
            </a:endParaRPr>
          </a:p>
        </p:txBody>
      </p:sp>
      <p:sp>
        <p:nvSpPr>
          <p:cNvPr id="59394" name="Rectangle 6"/>
          <p:cNvSpPr>
            <a:spLocks noGrp="1" noChangeArrowheads="1"/>
          </p:cNvSpPr>
          <p:nvPr>
            <p:ph sz="quarter" idx="1"/>
          </p:nvPr>
        </p:nvSpPr>
        <p:spPr>
          <a:xfrm>
            <a:off x="5867400" y="2492375"/>
            <a:ext cx="2881313" cy="576263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s-ES" sz="2000">
                <a:latin typeface="Gill Sans MT" charset="0"/>
              </a:rPr>
              <a:t>LAVADO DE MANOS</a:t>
            </a:r>
          </a:p>
          <a:p>
            <a:pPr eaLnBrk="1" hangingPunct="1">
              <a:buFont typeface="Wingdings" charset="0"/>
              <a:buNone/>
            </a:pPr>
            <a:endParaRPr lang="es-ES" sz="2000">
              <a:latin typeface="Gill Sans MT" charset="0"/>
            </a:endParaRPr>
          </a:p>
        </p:txBody>
      </p:sp>
      <p:sp>
        <p:nvSpPr>
          <p:cNvPr id="59395" name="Rectangle 7"/>
          <p:cNvSpPr>
            <a:spLocks noGrp="1" noChangeArrowheads="1"/>
          </p:cNvSpPr>
          <p:nvPr>
            <p:ph sz="quarter" idx="2"/>
          </p:nvPr>
        </p:nvSpPr>
        <p:spPr>
          <a:xfrm>
            <a:off x="250825" y="5084763"/>
            <a:ext cx="3384550" cy="1001712"/>
          </a:xfrm>
        </p:spPr>
        <p:txBody>
          <a:bodyPr/>
          <a:lstStyle/>
          <a:p>
            <a:pPr algn="ctr" eaLnBrk="1" hangingPunct="1">
              <a:buFont typeface="Wingdings" charset="0"/>
              <a:buNone/>
            </a:pPr>
            <a:r>
              <a:rPr lang="es-ES" sz="2000">
                <a:latin typeface="Gill Sans MT" charset="0"/>
              </a:rPr>
              <a:t>PREPARACIÓN DE </a:t>
            </a:r>
          </a:p>
          <a:p>
            <a:pPr algn="ctr" eaLnBrk="1" hangingPunct="1">
              <a:buFont typeface="Wingdings" charset="0"/>
              <a:buNone/>
            </a:pPr>
            <a:r>
              <a:rPr lang="es-ES" sz="2000">
                <a:latin typeface="Gill Sans MT" charset="0"/>
              </a:rPr>
              <a:t>MATERIALES</a:t>
            </a:r>
          </a:p>
          <a:p>
            <a:pPr eaLnBrk="1" hangingPunct="1"/>
            <a:endParaRPr lang="es-ES" sz="2000">
              <a:latin typeface="Gill Sans MT" charset="0"/>
            </a:endParaRPr>
          </a:p>
        </p:txBody>
      </p:sp>
      <p:pic>
        <p:nvPicPr>
          <p:cNvPr id="59396" name="Picture 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60913" y="3500438"/>
            <a:ext cx="4203700" cy="3097212"/>
          </a:xfrm>
        </p:spPr>
      </p:pic>
      <p:sp>
        <p:nvSpPr>
          <p:cNvPr id="59397" name="AutoShape 9"/>
          <p:cNvSpPr>
            <a:spLocks noChangeArrowheads="1"/>
          </p:cNvSpPr>
          <p:nvPr/>
        </p:nvSpPr>
        <p:spPr bwMode="auto">
          <a:xfrm>
            <a:off x="4787900" y="2420938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CL"/>
          </a:p>
        </p:txBody>
      </p:sp>
      <p:sp>
        <p:nvSpPr>
          <p:cNvPr id="59398" name="AutoShape 10"/>
          <p:cNvSpPr>
            <a:spLocks noChangeArrowheads="1"/>
          </p:cNvSpPr>
          <p:nvPr/>
        </p:nvSpPr>
        <p:spPr bwMode="auto">
          <a:xfrm>
            <a:off x="3635375" y="5157788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CL"/>
          </a:p>
        </p:txBody>
      </p:sp>
      <p:pic>
        <p:nvPicPr>
          <p:cNvPr id="59399" name="Picture 12" descr="Resultado de imagen para lavados de mano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1785938"/>
            <a:ext cx="28575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0" name="Picture 8" descr="Resultado de imagen para red hospital clÃ­nic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413" y="0"/>
            <a:ext cx="21605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06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4" name="AutoShape 4"/>
          <p:cNvSpPr>
            <a:spLocks noGrp="1" noChangeArrowheads="1"/>
          </p:cNvSpPr>
          <p:nvPr>
            <p:ph type="title" sz="quarter"/>
          </p:nvPr>
        </p:nvSpPr>
        <p:spPr>
          <a:xfrm>
            <a:off x="762000" y="500063"/>
            <a:ext cx="79248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s-ES" sz="320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cs typeface="+mj-cs"/>
              </a:rPr>
              <a:t>CURACIÓN</a:t>
            </a:r>
            <a:br>
              <a:rPr lang="es-ES" sz="320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cs typeface="+mj-cs"/>
              </a:rPr>
            </a:br>
            <a:endParaRPr lang="es-ES" sz="3200">
              <a:effectLst>
                <a:outerShdw blurRad="38100" dist="38100" dir="2700000" algn="tl">
                  <a:srgbClr val="DDDDDD"/>
                </a:outerShdw>
              </a:effectLst>
              <a:latin typeface="Gill Sans MT" charset="0"/>
              <a:cs typeface="+mj-cs"/>
            </a:endParaRPr>
          </a:p>
        </p:txBody>
      </p:sp>
      <p:pic>
        <p:nvPicPr>
          <p:cNvPr id="60418" name="Picture 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557338"/>
            <a:ext cx="4176713" cy="3095625"/>
          </a:xfrm>
        </p:spPr>
      </p:pic>
      <p:sp>
        <p:nvSpPr>
          <p:cNvPr id="60419" name="Rectangle 6"/>
          <p:cNvSpPr>
            <a:spLocks noGrp="1" noChangeArrowheads="1"/>
          </p:cNvSpPr>
          <p:nvPr>
            <p:ph sz="quarter" idx="2"/>
          </p:nvPr>
        </p:nvSpPr>
        <p:spPr>
          <a:xfrm>
            <a:off x="5003800" y="1773238"/>
            <a:ext cx="3770313" cy="706437"/>
          </a:xfrm>
        </p:spPr>
        <p:txBody>
          <a:bodyPr/>
          <a:lstStyle/>
          <a:p>
            <a:pPr algn="ctr" eaLnBrk="1" hangingPunct="1">
              <a:buFont typeface="Wingdings" charset="0"/>
              <a:buNone/>
            </a:pPr>
            <a:r>
              <a:rPr lang="es-ES" sz="2000">
                <a:latin typeface="Gill Sans MT" charset="0"/>
              </a:rPr>
              <a:t>LIMPIEZA POR ARRASTRE</a:t>
            </a:r>
          </a:p>
          <a:p>
            <a:pPr algn="ctr" eaLnBrk="1" hangingPunct="1"/>
            <a:endParaRPr lang="es-ES" sz="2000">
              <a:latin typeface="Gill Sans MT" charset="0"/>
            </a:endParaRPr>
          </a:p>
        </p:txBody>
      </p:sp>
      <p:sp>
        <p:nvSpPr>
          <p:cNvPr id="60420" name="Rectangle 7"/>
          <p:cNvSpPr>
            <a:spLocks noGrp="1" noChangeArrowheads="1"/>
          </p:cNvSpPr>
          <p:nvPr>
            <p:ph sz="quarter" idx="3"/>
          </p:nvPr>
        </p:nvSpPr>
        <p:spPr>
          <a:xfrm>
            <a:off x="539750" y="4724400"/>
            <a:ext cx="3770313" cy="1296988"/>
          </a:xfrm>
        </p:spPr>
        <p:txBody>
          <a:bodyPr/>
          <a:lstStyle/>
          <a:p>
            <a:pPr algn="ctr" eaLnBrk="1" hangingPunct="1">
              <a:buFont typeface="Wingdings" charset="0"/>
              <a:buNone/>
            </a:pPr>
            <a:r>
              <a:rPr lang="es-ES" sz="2000">
                <a:latin typeface="Gill Sans MT" charset="0"/>
              </a:rPr>
              <a:t>PREPARACION DEL</a:t>
            </a:r>
          </a:p>
          <a:p>
            <a:pPr algn="ctr" eaLnBrk="1" hangingPunct="1">
              <a:buFont typeface="Wingdings" charset="0"/>
              <a:buNone/>
            </a:pPr>
            <a:r>
              <a:rPr lang="es-ES" sz="2000">
                <a:latin typeface="Gill Sans MT" charset="0"/>
              </a:rPr>
              <a:t>PACIENTE</a:t>
            </a:r>
          </a:p>
          <a:p>
            <a:pPr algn="ctr" eaLnBrk="1" hangingPunct="1">
              <a:buFont typeface="Wingdings" charset="0"/>
              <a:buNone/>
            </a:pPr>
            <a:r>
              <a:rPr lang="es-ES" sz="2000">
                <a:latin typeface="Gill Sans MT" charset="0"/>
              </a:rPr>
              <a:t>DESCUBRIR LA HERIDA</a:t>
            </a:r>
          </a:p>
          <a:p>
            <a:pPr algn="ctr" eaLnBrk="1" hangingPunct="1"/>
            <a:endParaRPr lang="es-ES" sz="2000">
              <a:latin typeface="Gill Sans MT" charset="0"/>
            </a:endParaRPr>
          </a:p>
        </p:txBody>
      </p:sp>
      <p:pic>
        <p:nvPicPr>
          <p:cNvPr id="60421" name="Picture 8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2420938"/>
            <a:ext cx="4203700" cy="4032250"/>
          </a:xfrm>
        </p:spPr>
      </p:pic>
      <p:pic>
        <p:nvPicPr>
          <p:cNvPr id="60422" name="Picture 8" descr="Resultado de imagen para red hospital clÃ­nic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413" y="0"/>
            <a:ext cx="21605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78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2" name="AutoShape 4"/>
          <p:cNvSpPr>
            <a:spLocks noGrp="1" noChangeArrowheads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s-ES" sz="320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cs typeface="+mj-cs"/>
              </a:rPr>
              <a:t>CURACION</a:t>
            </a:r>
            <a:br>
              <a:rPr lang="es-ES" sz="320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cs typeface="+mj-cs"/>
              </a:rPr>
            </a:br>
            <a:endParaRPr lang="es-ES" sz="3200">
              <a:effectLst>
                <a:outerShdw blurRad="38100" dist="38100" dir="2700000" algn="tl">
                  <a:srgbClr val="DDDDDD"/>
                </a:outerShdw>
              </a:effectLst>
              <a:latin typeface="Gill Sans MT" charset="0"/>
              <a:cs typeface="+mj-cs"/>
            </a:endParaRPr>
          </a:p>
        </p:txBody>
      </p:sp>
      <p:pic>
        <p:nvPicPr>
          <p:cNvPr id="61442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412875"/>
            <a:ext cx="4392613" cy="3724275"/>
          </a:xfrm>
        </p:spPr>
      </p:pic>
      <p:pic>
        <p:nvPicPr>
          <p:cNvPr id="61443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76850" y="2474913"/>
            <a:ext cx="3657600" cy="2762250"/>
          </a:xfrm>
        </p:spPr>
      </p:pic>
      <p:pic>
        <p:nvPicPr>
          <p:cNvPr id="61444" name="Picture 8" descr="Resultado de imagen para red hospital clÃ­nic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413" y="0"/>
            <a:ext cx="21605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57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65175"/>
            <a:ext cx="5111750" cy="3889375"/>
          </a:xfrm>
        </p:spPr>
      </p:pic>
      <p:sp>
        <p:nvSpPr>
          <p:cNvPr id="62466" name="Rectangle 6"/>
          <p:cNvSpPr>
            <a:spLocks noGrp="1" noChangeArrowheads="1"/>
          </p:cNvSpPr>
          <p:nvPr>
            <p:ph sz="quarter" idx="2"/>
          </p:nvPr>
        </p:nvSpPr>
        <p:spPr>
          <a:xfrm>
            <a:off x="5580063" y="1628775"/>
            <a:ext cx="3375025" cy="1295400"/>
          </a:xfrm>
        </p:spPr>
        <p:txBody>
          <a:bodyPr/>
          <a:lstStyle/>
          <a:p>
            <a:pPr algn="ctr" eaLnBrk="1" hangingPunct="1">
              <a:buFont typeface="Wingdings" charset="0"/>
              <a:buNone/>
            </a:pPr>
            <a:r>
              <a:rPr lang="es-ES" sz="2000" b="1">
                <a:latin typeface="Gill Sans MT" charset="0"/>
              </a:rPr>
              <a:t>TOMA DE MUESTRA PARA CULTIVO</a:t>
            </a:r>
          </a:p>
          <a:p>
            <a:pPr algn="ctr" eaLnBrk="1" hangingPunct="1">
              <a:buFont typeface="Wingdings" charset="0"/>
              <a:buNone/>
            </a:pPr>
            <a:endParaRPr lang="es-ES" sz="2000" b="1">
              <a:solidFill>
                <a:srgbClr val="FFFF00"/>
              </a:solidFill>
              <a:latin typeface="Gill Sans MT" charset="0"/>
            </a:endParaRPr>
          </a:p>
        </p:txBody>
      </p:sp>
      <p:pic>
        <p:nvPicPr>
          <p:cNvPr id="62467" name="Picture 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79838" y="3357563"/>
            <a:ext cx="5138737" cy="3357562"/>
          </a:xfrm>
        </p:spPr>
      </p:pic>
      <p:pic>
        <p:nvPicPr>
          <p:cNvPr id="62468" name="Picture 8" descr="Resultado de imagen para red hospital clÃ­nic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413" y="0"/>
            <a:ext cx="21605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81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3" name="AutoShape 7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s-ES" sz="320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cs typeface="+mj-cs"/>
              </a:rPr>
              <a:t>APLICACIÓN DE DEBRIDANTES</a:t>
            </a:r>
            <a:br>
              <a:rPr lang="es-ES" sz="320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cs typeface="+mj-cs"/>
              </a:rPr>
            </a:br>
            <a:endParaRPr lang="es-ES" sz="3200">
              <a:effectLst>
                <a:outerShdw blurRad="38100" dist="38100" dir="2700000" algn="tl">
                  <a:srgbClr val="DDDDDD"/>
                </a:outerShdw>
              </a:effectLst>
              <a:latin typeface="Gill Sans MT" charset="0"/>
              <a:cs typeface="+mj-cs"/>
            </a:endParaRPr>
          </a:p>
        </p:txBody>
      </p:sp>
      <p:pic>
        <p:nvPicPr>
          <p:cNvPr id="63490" name="Picture 8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6175" y="2549525"/>
            <a:ext cx="4140200" cy="2879725"/>
          </a:xfrm>
        </p:spPr>
      </p:pic>
      <p:sp>
        <p:nvSpPr>
          <p:cNvPr id="63491" name="AutoShape 9"/>
          <p:cNvSpPr>
            <a:spLocks noGrp="1" noChangeAspect="1" noChangeArrowheads="1"/>
          </p:cNvSpPr>
          <p:nvPr>
            <p:ph sz="quarter" idx="2"/>
          </p:nvPr>
        </p:nvSpPr>
        <p:spPr>
          <a:xfrm>
            <a:off x="6516688" y="2708275"/>
            <a:ext cx="2305050" cy="561975"/>
          </a:xfrm>
        </p:spPr>
        <p:txBody>
          <a:bodyPr/>
          <a:lstStyle/>
          <a:p>
            <a:pPr algn="ctr" eaLnBrk="1" hangingPunct="1">
              <a:buFont typeface="Wingdings" charset="0"/>
              <a:buNone/>
            </a:pPr>
            <a:r>
              <a:rPr lang="es-ES" sz="2000">
                <a:latin typeface="Gill Sans MT" charset="0"/>
              </a:rPr>
              <a:t>AUTOLÍTICO</a:t>
            </a:r>
          </a:p>
          <a:p>
            <a:pPr eaLnBrk="1" hangingPunct="1"/>
            <a:endParaRPr lang="es-ES" sz="2000">
              <a:latin typeface="Gill Sans MT" charset="0"/>
            </a:endParaRPr>
          </a:p>
        </p:txBody>
      </p:sp>
      <p:sp>
        <p:nvSpPr>
          <p:cNvPr id="63492" name="AutoShape 12"/>
          <p:cNvSpPr>
            <a:spLocks noChangeArrowheads="1"/>
          </p:cNvSpPr>
          <p:nvPr/>
        </p:nvSpPr>
        <p:spPr bwMode="auto">
          <a:xfrm>
            <a:off x="5429250" y="2708275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CL"/>
          </a:p>
        </p:txBody>
      </p:sp>
      <p:pic>
        <p:nvPicPr>
          <p:cNvPr id="63493" name="Picture 8" descr="Resultado de imagen para red hospital clÃ­nic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413" y="0"/>
            <a:ext cx="21605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54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6" name="AutoShape 4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s-ES" sz="320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cs typeface="+mj-cs"/>
              </a:rPr>
              <a:t>CURACIÓN</a:t>
            </a:r>
            <a:br>
              <a:rPr lang="es-ES" sz="320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cs typeface="+mj-cs"/>
              </a:rPr>
            </a:br>
            <a:endParaRPr lang="es-ES" sz="3200">
              <a:effectLst>
                <a:outerShdw blurRad="38100" dist="38100" dir="2700000" algn="tl">
                  <a:srgbClr val="DDDDDD"/>
                </a:outerShdw>
              </a:effectLst>
              <a:latin typeface="Gill Sans MT" charset="0"/>
              <a:cs typeface="+mj-cs"/>
            </a:endParaRPr>
          </a:p>
        </p:txBody>
      </p:sp>
      <p:pic>
        <p:nvPicPr>
          <p:cNvPr id="64514" name="Picture 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628775"/>
            <a:ext cx="4284663" cy="3887788"/>
          </a:xfrm>
        </p:spPr>
      </p:pic>
      <p:sp>
        <p:nvSpPr>
          <p:cNvPr id="64515" name="Rectangle 6"/>
          <p:cNvSpPr>
            <a:spLocks noGrp="1" noChangeArrowheads="1"/>
          </p:cNvSpPr>
          <p:nvPr>
            <p:ph sz="quarter" idx="2"/>
          </p:nvPr>
        </p:nvSpPr>
        <p:spPr>
          <a:xfrm>
            <a:off x="4932363" y="1571625"/>
            <a:ext cx="3987800" cy="431800"/>
          </a:xfrm>
        </p:spPr>
        <p:txBody>
          <a:bodyPr/>
          <a:lstStyle/>
          <a:p>
            <a:pPr algn="ctr" eaLnBrk="1" hangingPunct="1">
              <a:buFont typeface="Wingdings" charset="0"/>
              <a:buNone/>
            </a:pPr>
            <a:r>
              <a:rPr lang="es-ES" sz="2000">
                <a:latin typeface="Gill Sans MT" charset="0"/>
              </a:rPr>
              <a:t>APLICACIÓN DE APÓSITO PRIMARIO</a:t>
            </a:r>
          </a:p>
          <a:p>
            <a:pPr algn="ctr" eaLnBrk="1" hangingPunct="1">
              <a:buFont typeface="Wingdings" charset="0"/>
              <a:buNone/>
            </a:pPr>
            <a:endParaRPr lang="es-ES" sz="2000">
              <a:latin typeface="Gill Sans MT" charset="0"/>
            </a:endParaRPr>
          </a:p>
        </p:txBody>
      </p:sp>
      <p:sp>
        <p:nvSpPr>
          <p:cNvPr id="64516" name="Rectangle 7"/>
          <p:cNvSpPr>
            <a:spLocks noGrp="1" noChangeArrowheads="1"/>
          </p:cNvSpPr>
          <p:nvPr>
            <p:ph sz="quarter" idx="3"/>
          </p:nvPr>
        </p:nvSpPr>
        <p:spPr>
          <a:xfrm>
            <a:off x="684213" y="5734050"/>
            <a:ext cx="3770312" cy="712788"/>
          </a:xfrm>
        </p:spPr>
        <p:txBody>
          <a:bodyPr/>
          <a:lstStyle/>
          <a:p>
            <a:pPr algn="ctr" eaLnBrk="1" hangingPunct="1">
              <a:buFont typeface="Wingdings" charset="0"/>
              <a:buNone/>
            </a:pPr>
            <a:r>
              <a:rPr lang="es-ES" sz="2000">
                <a:latin typeface="Gill Sans MT" charset="0"/>
              </a:rPr>
              <a:t>CUBRIR CON APÓSITO</a:t>
            </a:r>
          </a:p>
          <a:p>
            <a:pPr algn="ctr" eaLnBrk="1" hangingPunct="1">
              <a:buFont typeface="Wingdings" charset="0"/>
              <a:buNone/>
            </a:pPr>
            <a:r>
              <a:rPr lang="es-ES" sz="2000">
                <a:latin typeface="Gill Sans MT" charset="0"/>
              </a:rPr>
              <a:t>SECUNDARIO</a:t>
            </a:r>
          </a:p>
        </p:txBody>
      </p:sp>
      <p:pic>
        <p:nvPicPr>
          <p:cNvPr id="64517" name="Picture 8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363" y="2565400"/>
            <a:ext cx="4059237" cy="3887788"/>
          </a:xfrm>
        </p:spPr>
      </p:pic>
      <p:pic>
        <p:nvPicPr>
          <p:cNvPr id="64518" name="Picture 8" descr="Resultado de imagen para red hospital clÃ­nic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413" y="0"/>
            <a:ext cx="21605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16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AutoShape 2"/>
          <p:cNvSpPr>
            <a:spLocks noGrp="1" noChangeArrowheads="1"/>
          </p:cNvSpPr>
          <p:nvPr>
            <p:ph type="title"/>
          </p:nvPr>
        </p:nvSpPr>
        <p:spPr>
          <a:xfrm>
            <a:off x="928688" y="642938"/>
            <a:ext cx="749935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s-ES" sz="320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cs typeface="+mj-cs"/>
              </a:rPr>
              <a:t>TIPOS DE DEBRIDAMIENTO</a:t>
            </a:r>
            <a:br>
              <a:rPr lang="es-ES" sz="320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cs typeface="+mj-cs"/>
              </a:rPr>
            </a:br>
            <a:endParaRPr lang="es-ES" sz="3200">
              <a:effectLst>
                <a:outerShdw blurRad="38100" dist="38100" dir="2700000" algn="tl">
                  <a:srgbClr val="DDDDDD"/>
                </a:outerShdw>
              </a:effectLst>
              <a:latin typeface="Gill Sans MT" charset="0"/>
              <a:cs typeface="+mj-cs"/>
            </a:endParaRPr>
          </a:p>
        </p:txBody>
      </p:sp>
      <p:sp>
        <p:nvSpPr>
          <p:cNvPr id="41986" name="Rectangle 3"/>
          <p:cNvSpPr>
            <a:spLocks noGrp="1" noChangeArrowheads="1"/>
          </p:cNvSpPr>
          <p:nvPr>
            <p:ph idx="1"/>
          </p:nvPr>
        </p:nvSpPr>
        <p:spPr>
          <a:xfrm>
            <a:off x="539750" y="1557338"/>
            <a:ext cx="8353425" cy="50403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s-ES">
                <a:latin typeface="Gill Sans MT" charset="0"/>
              </a:rPr>
              <a:t>1.- DEBRIDAMIENTO QUIRÚRGICO: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endParaRPr lang="es-ES">
              <a:latin typeface="Gill Sans MT" charset="0"/>
            </a:endParaRPr>
          </a:p>
          <a:p>
            <a:pPr eaLnBrk="1" hangingPunct="1">
              <a:lnSpc>
                <a:spcPct val="90000"/>
              </a:lnSpc>
              <a:buClr>
                <a:srgbClr val="0070C0"/>
              </a:buClr>
            </a:pPr>
            <a:r>
              <a:rPr lang="es-ES">
                <a:latin typeface="Gill Sans MT" charset="0"/>
              </a:rPr>
              <a:t>Procedimiento de elección en heridas:</a:t>
            </a:r>
          </a:p>
          <a:p>
            <a:pPr lvl="1" eaLnBrk="1" hangingPunct="1">
              <a:lnSpc>
                <a:spcPct val="90000"/>
              </a:lnSpc>
              <a:buClr>
                <a:srgbClr val="0070C0"/>
              </a:buClr>
              <a:buFontTx/>
              <a:buNone/>
            </a:pPr>
            <a:r>
              <a:rPr lang="es-ES">
                <a:latin typeface="Gill Sans MT" charset="0"/>
              </a:rPr>
              <a:t>• Infectadas o con alto riesgo de infección</a:t>
            </a:r>
          </a:p>
          <a:p>
            <a:pPr lvl="1" eaLnBrk="1" hangingPunct="1">
              <a:lnSpc>
                <a:spcPct val="90000"/>
              </a:lnSpc>
              <a:buClr>
                <a:srgbClr val="0070C0"/>
              </a:buClr>
              <a:buFontTx/>
              <a:buNone/>
            </a:pPr>
            <a:r>
              <a:rPr lang="es-ES">
                <a:latin typeface="Gill Sans MT" charset="0"/>
              </a:rPr>
              <a:t>• Ulceras grado 3 y 4.</a:t>
            </a:r>
          </a:p>
          <a:p>
            <a:pPr lvl="1" eaLnBrk="1" hangingPunct="1">
              <a:lnSpc>
                <a:spcPct val="90000"/>
              </a:lnSpc>
              <a:buClr>
                <a:srgbClr val="0070C0"/>
              </a:buClr>
              <a:buFontTx/>
              <a:buNone/>
            </a:pPr>
            <a:r>
              <a:rPr lang="es-ES">
                <a:latin typeface="Gill Sans MT" charset="0"/>
              </a:rPr>
              <a:t>• Quemaduras tipo B.</a:t>
            </a:r>
          </a:p>
          <a:p>
            <a:pPr lvl="1" eaLnBrk="1" hangingPunct="1">
              <a:lnSpc>
                <a:spcPct val="90000"/>
              </a:lnSpc>
              <a:buClr>
                <a:srgbClr val="0070C0"/>
              </a:buClr>
              <a:buFontTx/>
              <a:buNone/>
            </a:pPr>
            <a:r>
              <a:rPr lang="es-ES">
                <a:latin typeface="Gill Sans MT" charset="0"/>
              </a:rPr>
              <a:t>• Pie diabético grado II a IV.</a:t>
            </a:r>
          </a:p>
          <a:p>
            <a:pPr lvl="1" eaLnBrk="1" hangingPunct="1">
              <a:lnSpc>
                <a:spcPct val="90000"/>
              </a:lnSpc>
              <a:buClr>
                <a:srgbClr val="0070C0"/>
              </a:buClr>
              <a:buFontTx/>
              <a:buNone/>
            </a:pPr>
            <a:endParaRPr lang="es-ES">
              <a:latin typeface="Gill Sans MT" charset="0"/>
            </a:endParaRPr>
          </a:p>
          <a:p>
            <a:pPr eaLnBrk="1" hangingPunct="1">
              <a:lnSpc>
                <a:spcPct val="90000"/>
              </a:lnSpc>
              <a:buClr>
                <a:srgbClr val="0070C0"/>
              </a:buClr>
            </a:pPr>
            <a:r>
              <a:rPr lang="es-ES">
                <a:latin typeface="Gill Sans MT" charset="0"/>
              </a:rPr>
              <a:t>Puede realizarse en pabellón o en sala.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endParaRPr lang="es-ES">
              <a:latin typeface="Gill Sans MT" charset="0"/>
            </a:endParaRPr>
          </a:p>
        </p:txBody>
      </p:sp>
      <p:pic>
        <p:nvPicPr>
          <p:cNvPr id="41987" name="Picture 8" descr="Resultado de imagen para red hospital clÃ­ni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413" y="0"/>
            <a:ext cx="21605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533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s-ES" sz="320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cs typeface="+mj-cs"/>
              </a:rPr>
              <a:t>TIPOS DE DEBRIDAMIENTO</a:t>
            </a:r>
            <a:br>
              <a:rPr lang="es-ES" sz="320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cs typeface="+mj-cs"/>
              </a:rPr>
            </a:br>
            <a:endParaRPr lang="es-ES" sz="3200">
              <a:effectLst>
                <a:outerShdw blurRad="38100" dist="38100" dir="2700000" algn="tl">
                  <a:srgbClr val="DDDDDD"/>
                </a:outerShdw>
              </a:effectLst>
              <a:latin typeface="Gill Sans MT" charset="0"/>
              <a:cs typeface="+mj-cs"/>
            </a:endParaRPr>
          </a:p>
        </p:txBody>
      </p:sp>
      <p:sp>
        <p:nvSpPr>
          <p:cNvPr id="43010" name="Rectangle 3"/>
          <p:cNvSpPr>
            <a:spLocks noGrp="1" noChangeArrowheads="1"/>
          </p:cNvSpPr>
          <p:nvPr>
            <p:ph idx="1"/>
          </p:nvPr>
        </p:nvSpPr>
        <p:spPr>
          <a:xfrm>
            <a:off x="539750" y="1773238"/>
            <a:ext cx="7991475" cy="431323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es-ES">
                <a:latin typeface="Gill Sans MT" charset="0"/>
              </a:rPr>
              <a:t>2.- DEBRIDAMIENTO MÉDICO: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endParaRPr lang="es-ES">
              <a:latin typeface="Gill Sans MT" charset="0"/>
            </a:endParaRPr>
          </a:p>
          <a:p>
            <a:pPr eaLnBrk="1" hangingPunct="1">
              <a:lnSpc>
                <a:spcPct val="80000"/>
              </a:lnSpc>
              <a:buClr>
                <a:srgbClr val="0070C0"/>
              </a:buClr>
            </a:pPr>
            <a:r>
              <a:rPr lang="es-ES">
                <a:latin typeface="Gill Sans MT" charset="0"/>
              </a:rPr>
              <a:t>Procedimiento de elección en heridas con tejido esfacelado o necrótico.</a:t>
            </a:r>
          </a:p>
          <a:p>
            <a:pPr eaLnBrk="1" hangingPunct="1">
              <a:lnSpc>
                <a:spcPct val="80000"/>
              </a:lnSpc>
              <a:buClr>
                <a:srgbClr val="0070C0"/>
              </a:buClr>
              <a:buFont typeface="Wingdings" charset="0"/>
              <a:buNone/>
            </a:pPr>
            <a:endParaRPr lang="es-ES">
              <a:latin typeface="Gill Sans MT" charset="0"/>
            </a:endParaRPr>
          </a:p>
          <a:p>
            <a:pPr eaLnBrk="1" hangingPunct="1">
              <a:lnSpc>
                <a:spcPct val="80000"/>
              </a:lnSpc>
              <a:buClr>
                <a:srgbClr val="0070C0"/>
              </a:buClr>
            </a:pPr>
            <a:r>
              <a:rPr lang="es-ES">
                <a:latin typeface="Gill Sans MT" charset="0"/>
              </a:rPr>
              <a:t>Puede ser:</a:t>
            </a:r>
          </a:p>
          <a:p>
            <a:pPr lvl="2" eaLnBrk="1" hangingPunct="1">
              <a:lnSpc>
                <a:spcPct val="80000"/>
              </a:lnSpc>
              <a:buClr>
                <a:srgbClr val="0070C0"/>
              </a:buClr>
              <a:buFont typeface="Wingdings" charset="0"/>
              <a:buNone/>
            </a:pPr>
            <a:r>
              <a:rPr lang="es-ES" sz="2800">
                <a:latin typeface="Gill Sans MT" charset="0"/>
              </a:rPr>
              <a:t>•  Mecánico</a:t>
            </a:r>
          </a:p>
          <a:p>
            <a:pPr lvl="2" eaLnBrk="1" hangingPunct="1">
              <a:lnSpc>
                <a:spcPct val="80000"/>
              </a:lnSpc>
              <a:buClr>
                <a:srgbClr val="0070C0"/>
              </a:buClr>
              <a:buFont typeface="Wingdings" charset="0"/>
              <a:buNone/>
            </a:pPr>
            <a:r>
              <a:rPr lang="es-ES" sz="2800">
                <a:latin typeface="Gill Sans MT" charset="0"/>
              </a:rPr>
              <a:t>•  Enzimático</a:t>
            </a:r>
          </a:p>
          <a:p>
            <a:pPr lvl="2" eaLnBrk="1" hangingPunct="1">
              <a:lnSpc>
                <a:spcPct val="80000"/>
              </a:lnSpc>
              <a:buClr>
                <a:srgbClr val="0070C0"/>
              </a:buClr>
              <a:buFont typeface="Wingdings" charset="0"/>
              <a:buNone/>
            </a:pPr>
            <a:r>
              <a:rPr lang="es-ES" sz="2800">
                <a:latin typeface="Gill Sans MT" charset="0"/>
              </a:rPr>
              <a:t>•  Autolítico</a:t>
            </a:r>
          </a:p>
          <a:p>
            <a:pPr eaLnBrk="1" hangingPunct="1">
              <a:lnSpc>
                <a:spcPct val="80000"/>
              </a:lnSpc>
            </a:pPr>
            <a:endParaRPr lang="es-ES" sz="2400">
              <a:latin typeface="Gill Sans MT" charset="0"/>
            </a:endParaRPr>
          </a:p>
        </p:txBody>
      </p:sp>
      <p:pic>
        <p:nvPicPr>
          <p:cNvPr id="43011" name="Picture 8" descr="Resultado de imagen para red hospital clÃ­ni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413" y="0"/>
            <a:ext cx="21605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17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7" name="AutoShap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s-ES" sz="320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cs typeface="+mj-cs"/>
              </a:rPr>
              <a:t>TIPOS DE DEBRIDAMIENTO</a:t>
            </a:r>
            <a:br>
              <a:rPr lang="es-ES" sz="320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cs typeface="+mj-cs"/>
              </a:rPr>
            </a:br>
            <a:endParaRPr lang="es-ES" sz="3200">
              <a:effectLst>
                <a:outerShdw blurRad="38100" dist="38100" dir="2700000" algn="tl">
                  <a:srgbClr val="DDDDDD"/>
                </a:outerShdw>
              </a:effectLst>
              <a:latin typeface="Gill Sans MT" charset="0"/>
              <a:cs typeface="+mj-cs"/>
            </a:endParaRPr>
          </a:p>
        </p:txBody>
      </p:sp>
      <p:sp>
        <p:nvSpPr>
          <p:cNvPr id="44034" name="Rectangle 8"/>
          <p:cNvSpPr>
            <a:spLocks noGrp="1" noChangeArrowheads="1"/>
          </p:cNvSpPr>
          <p:nvPr>
            <p:ph sz="half" idx="1"/>
          </p:nvPr>
        </p:nvSpPr>
        <p:spPr>
          <a:xfrm>
            <a:off x="323850" y="1916113"/>
            <a:ext cx="4284663" cy="4170362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Clr>
                <a:srgbClr val="0070C0"/>
              </a:buClr>
              <a:buFont typeface="Wingdings" charset="0"/>
              <a:buNone/>
            </a:pPr>
            <a:r>
              <a:rPr lang="es-ES" sz="2400" b="1">
                <a:latin typeface="Gill Sans MT" charset="0"/>
              </a:rPr>
              <a:t>1.- DEBRIDAMIENTO MECÁNICO</a:t>
            </a:r>
            <a:endParaRPr lang="es-ES" sz="2400">
              <a:latin typeface="Gill Sans MT" charset="0"/>
            </a:endParaRPr>
          </a:p>
          <a:p>
            <a:pPr algn="ctr" eaLnBrk="1" hangingPunct="1">
              <a:lnSpc>
                <a:spcPct val="90000"/>
              </a:lnSpc>
              <a:buClr>
                <a:srgbClr val="0070C0"/>
              </a:buClr>
              <a:buFont typeface="Wingdings" charset="0"/>
              <a:buNone/>
            </a:pPr>
            <a:endParaRPr lang="es-ES" sz="2400">
              <a:latin typeface="Gill Sans MT" charset="0"/>
            </a:endParaRPr>
          </a:p>
          <a:p>
            <a:pPr eaLnBrk="1" hangingPunct="1">
              <a:lnSpc>
                <a:spcPct val="90000"/>
              </a:lnSpc>
              <a:buClr>
                <a:srgbClr val="0070C0"/>
              </a:buClr>
            </a:pPr>
            <a:r>
              <a:rPr lang="es-ES" sz="2400">
                <a:latin typeface="Gill Sans MT" charset="0"/>
              </a:rPr>
              <a:t>Se utiliza una gasa tejida húmeda.</a:t>
            </a:r>
          </a:p>
          <a:p>
            <a:pPr eaLnBrk="1" hangingPunct="1">
              <a:lnSpc>
                <a:spcPct val="90000"/>
              </a:lnSpc>
              <a:buClr>
                <a:srgbClr val="0070C0"/>
              </a:buClr>
            </a:pPr>
            <a:endParaRPr lang="es-ES" sz="2400">
              <a:latin typeface="Gill Sans MT" charset="0"/>
            </a:endParaRPr>
          </a:p>
          <a:p>
            <a:pPr eaLnBrk="1" hangingPunct="1">
              <a:lnSpc>
                <a:spcPct val="90000"/>
              </a:lnSpc>
              <a:buClr>
                <a:srgbClr val="0070C0"/>
              </a:buClr>
            </a:pPr>
            <a:r>
              <a:rPr lang="es-ES" sz="2400">
                <a:latin typeface="Gill Sans MT" charset="0"/>
              </a:rPr>
              <a:t>Al retirar, arrastra el tejido desvitalizado adherido.</a:t>
            </a:r>
          </a:p>
          <a:p>
            <a:pPr eaLnBrk="1" hangingPunct="1">
              <a:lnSpc>
                <a:spcPct val="90000"/>
              </a:lnSpc>
              <a:buClr>
                <a:srgbClr val="0070C0"/>
              </a:buClr>
            </a:pPr>
            <a:endParaRPr lang="es-ES" sz="2400">
              <a:latin typeface="Gill Sans MT" charset="0"/>
            </a:endParaRPr>
          </a:p>
          <a:p>
            <a:pPr eaLnBrk="1" hangingPunct="1">
              <a:lnSpc>
                <a:spcPct val="90000"/>
              </a:lnSpc>
              <a:buClr>
                <a:srgbClr val="0070C0"/>
              </a:buClr>
            </a:pPr>
            <a:r>
              <a:rPr lang="es-ES" sz="2400">
                <a:latin typeface="Gill Sans MT" charset="0"/>
              </a:rPr>
              <a:t>Doloroso, no selectivo.</a:t>
            </a:r>
          </a:p>
          <a:p>
            <a:pPr eaLnBrk="1" hangingPunct="1">
              <a:lnSpc>
                <a:spcPct val="90000"/>
              </a:lnSpc>
            </a:pPr>
            <a:endParaRPr lang="es-ES" sz="2400">
              <a:latin typeface="Gill Sans MT" charset="0"/>
            </a:endParaRPr>
          </a:p>
        </p:txBody>
      </p:sp>
      <p:pic>
        <p:nvPicPr>
          <p:cNvPr id="44035" name="Picture 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8" t="3719" r="4588" b="3307"/>
          <a:stretch>
            <a:fillRect/>
          </a:stretch>
        </p:blipFill>
        <p:spPr>
          <a:xfrm>
            <a:off x="5000625" y="1785938"/>
            <a:ext cx="3357563" cy="2143125"/>
          </a:xfrm>
        </p:spPr>
      </p:pic>
      <p:pic>
        <p:nvPicPr>
          <p:cNvPr id="44036" name="Picture 1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9388" y="4300538"/>
            <a:ext cx="2773362" cy="1785937"/>
          </a:xfrm>
        </p:spPr>
      </p:pic>
      <p:sp>
        <p:nvSpPr>
          <p:cNvPr id="8" name="7 Rectángulo"/>
          <p:cNvSpPr/>
          <p:nvPr/>
        </p:nvSpPr>
        <p:spPr>
          <a:xfrm rot="19966485">
            <a:off x="168275" y="3513138"/>
            <a:ext cx="8643938" cy="642937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/>
              <a:t>NO RECOMENDADO</a:t>
            </a:r>
            <a:endParaRPr lang="es-CL" sz="2400" b="1" dirty="0"/>
          </a:p>
        </p:txBody>
      </p:sp>
      <p:pic>
        <p:nvPicPr>
          <p:cNvPr id="44038" name="Picture 8" descr="Resultado de imagen para red hospital clÃ­nic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413" y="0"/>
            <a:ext cx="21605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76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build="allAtOnce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6" name="AutoShape 4"/>
          <p:cNvSpPr>
            <a:spLocks noGrp="1" noChangeArrowheads="1"/>
          </p:cNvSpPr>
          <p:nvPr>
            <p:ph type="title"/>
          </p:nvPr>
        </p:nvSpPr>
        <p:spPr>
          <a:xfrm>
            <a:off x="755650" y="836613"/>
            <a:ext cx="79248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s-ES" sz="320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cs typeface="+mj-cs"/>
              </a:rPr>
              <a:t>TIPOS DE DEBRIDAMIENTO</a:t>
            </a:r>
            <a:br>
              <a:rPr lang="es-ES" sz="320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cs typeface="+mj-cs"/>
              </a:rPr>
            </a:br>
            <a:endParaRPr lang="es-ES" sz="3200">
              <a:effectLst>
                <a:outerShdw blurRad="38100" dist="38100" dir="2700000" algn="tl">
                  <a:srgbClr val="DDDDDD"/>
                </a:outerShdw>
              </a:effectLst>
              <a:latin typeface="Gill Sans MT" charset="0"/>
              <a:cs typeface="+mj-cs"/>
            </a:endParaRPr>
          </a:p>
        </p:txBody>
      </p:sp>
      <p:sp>
        <p:nvSpPr>
          <p:cNvPr id="46082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179388" y="1628775"/>
            <a:ext cx="4752975" cy="4386263"/>
          </a:xfrm>
        </p:spPr>
        <p:txBody>
          <a:bodyPr/>
          <a:lstStyle/>
          <a:p>
            <a:pPr algn="ctr" eaLnBrk="1" hangingPunct="1">
              <a:buClr>
                <a:srgbClr val="0070C0"/>
              </a:buClr>
              <a:buFont typeface="Wingdings" charset="0"/>
              <a:buNone/>
            </a:pPr>
            <a:r>
              <a:rPr lang="es-ES" sz="2200" b="1">
                <a:latin typeface="Gill Sans MT" charset="0"/>
              </a:rPr>
              <a:t>2.- DEBRIDAMIENTO ENZIMÁTICO</a:t>
            </a:r>
            <a:endParaRPr lang="es-ES" sz="2200">
              <a:latin typeface="Gill Sans MT" charset="0"/>
            </a:endParaRPr>
          </a:p>
          <a:p>
            <a:pPr eaLnBrk="1" hangingPunct="1">
              <a:buClr>
                <a:srgbClr val="0070C0"/>
              </a:buClr>
            </a:pPr>
            <a:r>
              <a:rPr lang="es-ES" sz="2200">
                <a:latin typeface="Gill Sans MT" charset="0"/>
              </a:rPr>
              <a:t>Se utiliza sustancias que</a:t>
            </a:r>
          </a:p>
          <a:p>
            <a:pPr eaLnBrk="1" hangingPunct="1">
              <a:buClr>
                <a:srgbClr val="0070C0"/>
              </a:buClr>
              <a:buFont typeface="Wingdings" charset="0"/>
              <a:buNone/>
            </a:pPr>
            <a:r>
              <a:rPr lang="es-ES" sz="2200">
                <a:latin typeface="Gill Sans MT" charset="0"/>
              </a:rPr>
              <a:t>    contienen enzimas proteolíticas o agentes desnaturantes.</a:t>
            </a:r>
          </a:p>
          <a:p>
            <a:pPr eaLnBrk="1" hangingPunct="1">
              <a:buClr>
                <a:srgbClr val="0070C0"/>
              </a:buClr>
              <a:buFont typeface="Wingdings" charset="0"/>
              <a:buNone/>
            </a:pPr>
            <a:endParaRPr lang="es-ES" sz="2200">
              <a:latin typeface="Gill Sans MT" charset="0"/>
            </a:endParaRPr>
          </a:p>
          <a:p>
            <a:pPr eaLnBrk="1" hangingPunct="1">
              <a:buClr>
                <a:srgbClr val="0070C0"/>
              </a:buClr>
            </a:pPr>
            <a:r>
              <a:rPr lang="es-ES" sz="2200">
                <a:latin typeface="Gill Sans MT" charset="0"/>
              </a:rPr>
              <a:t>Se puede utilizar en heridas infectadas (algunos).</a:t>
            </a:r>
          </a:p>
          <a:p>
            <a:pPr eaLnBrk="1" hangingPunct="1">
              <a:buClr>
                <a:srgbClr val="0070C0"/>
              </a:buClr>
              <a:buFont typeface="Wingdings" charset="0"/>
              <a:buNone/>
            </a:pPr>
            <a:endParaRPr lang="es-ES" sz="2200">
              <a:latin typeface="Gill Sans MT" charset="0"/>
            </a:endParaRPr>
          </a:p>
          <a:p>
            <a:pPr eaLnBrk="1" hangingPunct="1">
              <a:buClr>
                <a:srgbClr val="0070C0"/>
              </a:buClr>
            </a:pPr>
            <a:r>
              <a:rPr lang="es-ES" sz="2200">
                <a:latin typeface="Gill Sans MT" charset="0"/>
              </a:rPr>
              <a:t>Es selectivo, requiere de ambiente óptimo.</a:t>
            </a:r>
          </a:p>
          <a:p>
            <a:pPr eaLnBrk="1" hangingPunct="1"/>
            <a:endParaRPr lang="es-ES" sz="2200">
              <a:latin typeface="Gill Sans MT" charset="0"/>
            </a:endParaRPr>
          </a:p>
        </p:txBody>
      </p:sp>
      <p:pic>
        <p:nvPicPr>
          <p:cNvPr id="46083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76850" y="2359025"/>
            <a:ext cx="3657600" cy="2994025"/>
          </a:xfrm>
        </p:spPr>
      </p:pic>
      <p:pic>
        <p:nvPicPr>
          <p:cNvPr id="46084" name="Picture 8" descr="Resultado de imagen para red hospital clÃ­nic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413" y="0"/>
            <a:ext cx="21605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536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4" name="AutoShape 4"/>
          <p:cNvSpPr>
            <a:spLocks noGrp="1" noChangeArrowheads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s-ES" sz="320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cs typeface="+mj-cs"/>
              </a:rPr>
              <a:t>TIPOS DE DEBRIDAMIENTO</a:t>
            </a:r>
            <a:br>
              <a:rPr lang="es-ES" sz="320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cs typeface="+mj-cs"/>
              </a:rPr>
            </a:br>
            <a:endParaRPr lang="es-ES" sz="3200">
              <a:effectLst>
                <a:outerShdw blurRad="38100" dist="38100" dir="2700000" algn="tl">
                  <a:srgbClr val="DDDDDD"/>
                </a:outerShdw>
              </a:effectLst>
              <a:latin typeface="Gill Sans MT" charset="0"/>
              <a:cs typeface="+mj-cs"/>
            </a:endParaRPr>
          </a:p>
        </p:txBody>
      </p:sp>
      <p:sp>
        <p:nvSpPr>
          <p:cNvPr id="48130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179388" y="1412875"/>
            <a:ext cx="4897437" cy="5445125"/>
          </a:xfrm>
        </p:spPr>
        <p:txBody>
          <a:bodyPr/>
          <a:lstStyle/>
          <a:p>
            <a:pPr algn="ctr" eaLnBrk="1" hangingPunct="1">
              <a:buFont typeface="Wingdings" charset="0"/>
              <a:buNone/>
            </a:pPr>
            <a:r>
              <a:rPr lang="es-ES" sz="2400" b="1">
                <a:latin typeface="Gill Sans MT" charset="0"/>
              </a:rPr>
              <a:t>3 - DEBRIDAMIENTO AUTOLÍTICO</a:t>
            </a:r>
          </a:p>
          <a:p>
            <a:pPr eaLnBrk="1" hangingPunct="1">
              <a:buClr>
                <a:srgbClr val="0070C0"/>
              </a:buClr>
            </a:pPr>
            <a:r>
              <a:rPr lang="es-ES" sz="2400">
                <a:latin typeface="Gill Sans MT" charset="0"/>
              </a:rPr>
              <a:t>Se utiliza apósitos interactivos o bioactivos.</a:t>
            </a:r>
          </a:p>
          <a:p>
            <a:pPr eaLnBrk="1" hangingPunct="1">
              <a:buClr>
                <a:srgbClr val="0070C0"/>
              </a:buClr>
              <a:buFont typeface="Wingdings" charset="0"/>
              <a:buNone/>
            </a:pPr>
            <a:endParaRPr lang="es-ES" sz="2400">
              <a:latin typeface="Gill Sans MT" charset="0"/>
            </a:endParaRPr>
          </a:p>
          <a:p>
            <a:pPr eaLnBrk="1" hangingPunct="1">
              <a:buClr>
                <a:srgbClr val="0070C0"/>
              </a:buClr>
            </a:pPr>
            <a:r>
              <a:rPr lang="es-ES" sz="2400">
                <a:latin typeface="Gill Sans MT" charset="0"/>
              </a:rPr>
              <a:t>Mecanismos:</a:t>
            </a:r>
          </a:p>
          <a:p>
            <a:pPr lvl="1" eaLnBrk="1" hangingPunct="1">
              <a:buClr>
                <a:srgbClr val="0070C0"/>
              </a:buClr>
              <a:buFontTx/>
              <a:buNone/>
            </a:pPr>
            <a:r>
              <a:rPr lang="es-ES" sz="2000">
                <a:latin typeface="Gill Sans MT" charset="0"/>
              </a:rPr>
              <a:t>•   Autodigestión</a:t>
            </a:r>
          </a:p>
          <a:p>
            <a:pPr lvl="1" eaLnBrk="1" hangingPunct="1">
              <a:buClr>
                <a:srgbClr val="0070C0"/>
              </a:buClr>
              <a:buFontTx/>
              <a:buNone/>
            </a:pPr>
            <a:r>
              <a:rPr lang="es-ES" sz="2000">
                <a:latin typeface="Gill Sans MT" charset="0"/>
              </a:rPr>
              <a:t>•   Activación de enzimas</a:t>
            </a:r>
          </a:p>
          <a:p>
            <a:pPr lvl="1" eaLnBrk="1" hangingPunct="1">
              <a:buClr>
                <a:srgbClr val="0070C0"/>
              </a:buClr>
              <a:buFontTx/>
              <a:buNone/>
            </a:pPr>
            <a:r>
              <a:rPr lang="es-ES" sz="2000">
                <a:latin typeface="Gill Sans MT" charset="0"/>
              </a:rPr>
              <a:t> proteolíticas del organismo</a:t>
            </a:r>
          </a:p>
          <a:p>
            <a:pPr lvl="1" eaLnBrk="1" hangingPunct="1">
              <a:buClr>
                <a:srgbClr val="0070C0"/>
              </a:buClr>
              <a:buFontTx/>
              <a:buNone/>
            </a:pPr>
            <a:endParaRPr lang="es-ES" sz="2000">
              <a:latin typeface="Gill Sans MT" charset="0"/>
            </a:endParaRPr>
          </a:p>
          <a:p>
            <a:pPr eaLnBrk="1" hangingPunct="1">
              <a:buClr>
                <a:srgbClr val="0070C0"/>
              </a:buClr>
            </a:pPr>
            <a:r>
              <a:rPr lang="es-ES" sz="2400">
                <a:latin typeface="Gill Sans MT" charset="0"/>
              </a:rPr>
              <a:t>Es selectivo, activa proceso natural, no utilizar en heridas infectadas.</a:t>
            </a:r>
          </a:p>
          <a:p>
            <a:pPr eaLnBrk="1" hangingPunct="1"/>
            <a:endParaRPr lang="es-ES" sz="2400">
              <a:latin typeface="Gill Sans MT" charset="0"/>
            </a:endParaRPr>
          </a:p>
        </p:txBody>
      </p:sp>
      <p:pic>
        <p:nvPicPr>
          <p:cNvPr id="48131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46725" y="1524000"/>
            <a:ext cx="3117850" cy="4664075"/>
          </a:xfrm>
        </p:spPr>
      </p:pic>
      <p:pic>
        <p:nvPicPr>
          <p:cNvPr id="48132" name="Picture 8" descr="Resultado de imagen para red hospital clÃ­nic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413" y="0"/>
            <a:ext cx="21605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503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s-ES" sz="320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cs typeface="+mj-cs"/>
              </a:rPr>
              <a:t>TOMA DE CULTIVO</a:t>
            </a:r>
            <a:br>
              <a:rPr lang="es-ES" sz="320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cs typeface="+mj-cs"/>
              </a:rPr>
            </a:br>
            <a:endParaRPr lang="es-ES" sz="3200">
              <a:effectLst>
                <a:outerShdw blurRad="38100" dist="38100" dir="2700000" algn="tl">
                  <a:srgbClr val="DDDDDD"/>
                </a:outerShdw>
              </a:effectLst>
              <a:latin typeface="Gill Sans MT" charset="0"/>
              <a:cs typeface="+mj-cs"/>
            </a:endParaRPr>
          </a:p>
        </p:txBody>
      </p:sp>
      <p:sp>
        <p:nvSpPr>
          <p:cNvPr id="50178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773238"/>
            <a:ext cx="8051800" cy="4300537"/>
          </a:xfrm>
        </p:spPr>
        <p:txBody>
          <a:bodyPr/>
          <a:lstStyle/>
          <a:p>
            <a:pPr eaLnBrk="1" hangingPunct="1">
              <a:buClr>
                <a:srgbClr val="0070C0"/>
              </a:buClr>
            </a:pPr>
            <a:r>
              <a:rPr lang="es-ES" sz="3000">
                <a:latin typeface="Gill Sans MT" charset="0"/>
              </a:rPr>
              <a:t>Proceso mediante el cual se obtiene una muestra para estudio microbiológico.</a:t>
            </a:r>
          </a:p>
          <a:p>
            <a:pPr eaLnBrk="1" hangingPunct="1">
              <a:buClr>
                <a:srgbClr val="0070C0"/>
              </a:buClr>
              <a:buFont typeface="Wingdings" charset="0"/>
              <a:buNone/>
            </a:pPr>
            <a:endParaRPr lang="es-ES" sz="3000">
              <a:latin typeface="Gill Sans MT" charset="0"/>
            </a:endParaRPr>
          </a:p>
          <a:p>
            <a:pPr eaLnBrk="1" hangingPunct="1">
              <a:buClr>
                <a:srgbClr val="0070C0"/>
              </a:buClr>
            </a:pPr>
            <a:r>
              <a:rPr lang="es-ES" sz="3000">
                <a:latin typeface="Gill Sans MT" charset="0"/>
              </a:rPr>
              <a:t>La muestra debe ser tomada con técnica aséptica.</a:t>
            </a:r>
          </a:p>
          <a:p>
            <a:pPr eaLnBrk="1" hangingPunct="1">
              <a:buClr>
                <a:srgbClr val="0070C0"/>
              </a:buClr>
              <a:buFont typeface="Wingdings" charset="0"/>
              <a:buNone/>
            </a:pPr>
            <a:endParaRPr lang="es-ES" sz="3000">
              <a:latin typeface="Gill Sans MT" charset="0"/>
            </a:endParaRPr>
          </a:p>
          <a:p>
            <a:pPr eaLnBrk="1" hangingPunct="1">
              <a:buClr>
                <a:srgbClr val="0070C0"/>
              </a:buClr>
            </a:pPr>
            <a:r>
              <a:rPr lang="es-ES" sz="3000">
                <a:latin typeface="Gill Sans MT" charset="0"/>
              </a:rPr>
              <a:t>Antes de tomar la muestra debe realizarse una limpieza de la herida o úlcera.</a:t>
            </a:r>
          </a:p>
          <a:p>
            <a:pPr eaLnBrk="1" hangingPunct="1"/>
            <a:endParaRPr lang="es-ES" sz="3000">
              <a:latin typeface="Gill Sans MT" charset="0"/>
            </a:endParaRPr>
          </a:p>
        </p:txBody>
      </p:sp>
      <p:pic>
        <p:nvPicPr>
          <p:cNvPr id="50179" name="Picture 8" descr="Resultado de imagen para red hospital clÃ­nic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413" y="0"/>
            <a:ext cx="21605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27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s-ES" sz="320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cs typeface="+mj-cs"/>
              </a:rPr>
              <a:t>TOMA DE CULTIVO</a:t>
            </a:r>
            <a:br>
              <a:rPr lang="es-ES" sz="320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cs typeface="+mj-cs"/>
              </a:rPr>
            </a:br>
            <a:endParaRPr lang="es-ES" sz="3200">
              <a:effectLst>
                <a:outerShdw blurRad="38100" dist="38100" dir="2700000" algn="tl">
                  <a:srgbClr val="DDDDDD"/>
                </a:outerShdw>
              </a:effectLst>
              <a:latin typeface="Gill Sans MT" charset="0"/>
              <a:cs typeface="+mj-cs"/>
            </a:endParaRPr>
          </a:p>
        </p:txBody>
      </p:sp>
      <p:pic>
        <p:nvPicPr>
          <p:cNvPr id="5222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5100" y="1468438"/>
            <a:ext cx="7499350" cy="4759325"/>
          </a:xfrm>
        </p:spPr>
      </p:pic>
      <p:pic>
        <p:nvPicPr>
          <p:cNvPr id="52227" name="Picture 8" descr="Resultado de imagen para red hospital clÃ­nic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413" y="0"/>
            <a:ext cx="21605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08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0" name="AutoShape 4"/>
          <p:cNvSpPr>
            <a:spLocks noGrp="1" noChangeAspect="1" noChangeArrowheads="1"/>
          </p:cNvSpPr>
          <p:nvPr>
            <p:ph type="title"/>
          </p:nvPr>
        </p:nvSpPr>
        <p:spPr>
          <a:xfrm>
            <a:off x="714375" y="428625"/>
            <a:ext cx="7924800" cy="11430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s-ES" sz="290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cs typeface="+mj-cs"/>
              </a:rPr>
              <a:t>TÉCNICAS  DE</a:t>
            </a:r>
            <a:br>
              <a:rPr lang="es-ES" sz="290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cs typeface="+mj-cs"/>
              </a:rPr>
            </a:br>
            <a:r>
              <a:rPr lang="es-ES" sz="290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cs typeface="+mj-cs"/>
              </a:rPr>
              <a:t>TOMA  DE  CULTIVO</a:t>
            </a:r>
            <a:br>
              <a:rPr lang="es-ES" sz="290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cs typeface="+mj-cs"/>
              </a:rPr>
            </a:br>
            <a:endParaRPr lang="es-ES" sz="2900">
              <a:effectLst>
                <a:outerShdw blurRad="38100" dist="38100" dir="2700000" algn="tl">
                  <a:srgbClr val="DDDDDD"/>
                </a:outerShdw>
              </a:effectLst>
              <a:latin typeface="Gill Sans MT" charset="0"/>
              <a:cs typeface="+mj-cs"/>
            </a:endParaRPr>
          </a:p>
        </p:txBody>
      </p:sp>
      <p:sp>
        <p:nvSpPr>
          <p:cNvPr id="53250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395288" y="2905125"/>
            <a:ext cx="4068762" cy="3952875"/>
          </a:xfrm>
        </p:spPr>
        <p:txBody>
          <a:bodyPr/>
          <a:lstStyle/>
          <a:p>
            <a:pPr marL="457200" indent="-457200" algn="ctr" eaLnBrk="1" hangingPunct="1">
              <a:buClr>
                <a:srgbClr val="0070C0"/>
              </a:buClr>
              <a:buFont typeface="Wingdings 2" charset="0"/>
              <a:buNone/>
            </a:pPr>
            <a:r>
              <a:rPr lang="es-ES" sz="2400">
                <a:latin typeface="Gill Sans MT" charset="0"/>
              </a:rPr>
              <a:t>1. CULTIVO AERÓBICO</a:t>
            </a:r>
          </a:p>
          <a:p>
            <a:pPr marL="457200" indent="-457200" eaLnBrk="1" hangingPunct="1">
              <a:buClr>
                <a:srgbClr val="0070C0"/>
              </a:buClr>
            </a:pPr>
            <a:endParaRPr lang="es-ES" sz="2400">
              <a:latin typeface="Gill Sans MT" charset="0"/>
            </a:endParaRPr>
          </a:p>
          <a:p>
            <a:pPr marL="457200" indent="-457200" eaLnBrk="1" hangingPunct="1">
              <a:buClr>
                <a:srgbClr val="0070C0"/>
              </a:buClr>
            </a:pPr>
            <a:r>
              <a:rPr lang="es-CL" sz="2400">
                <a:latin typeface="Gill Sans MT" charset="0"/>
              </a:rPr>
              <a:t>El medio de transporte para estudio de bacterias aeróbicas es el Stuart.</a:t>
            </a:r>
            <a:endParaRPr lang="es-ES" sz="2400">
              <a:latin typeface="Gill Sans MT" charset="0"/>
            </a:endParaRPr>
          </a:p>
        </p:txBody>
      </p:sp>
      <p:pic>
        <p:nvPicPr>
          <p:cNvPr id="53251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94363" y="1524000"/>
            <a:ext cx="2822575" cy="4664075"/>
          </a:xfrm>
        </p:spPr>
      </p:pic>
      <p:pic>
        <p:nvPicPr>
          <p:cNvPr id="53252" name="Picture 8" descr="Resultado de imagen para red hospital clÃ­nic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413" y="0"/>
            <a:ext cx="21605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467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io">
  <a:themeElements>
    <a:clrScheme name="Civil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Solsticio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1363</TotalTime>
  <Words>383</Words>
  <Application>Microsoft Macintosh PowerPoint</Application>
  <PresentationFormat>Presentación en pantalla (4:3)</PresentationFormat>
  <Paragraphs>94</Paragraphs>
  <Slides>18</Slides>
  <Notes>6</Notes>
  <HiddenSlides>0</HiddenSlides>
  <MMClips>18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6" baseType="lpstr">
      <vt:lpstr>Arial</vt:lpstr>
      <vt:lpstr>Calibri</vt:lpstr>
      <vt:lpstr>Gill Sans MT</vt:lpstr>
      <vt:lpstr>Tahoma</vt:lpstr>
      <vt:lpstr>Verdana</vt:lpstr>
      <vt:lpstr>Wingdings</vt:lpstr>
      <vt:lpstr>Wingdings 2</vt:lpstr>
      <vt:lpstr>Solsticio</vt:lpstr>
      <vt:lpstr>DEBRIDAMIENTO </vt:lpstr>
      <vt:lpstr>TIPOS DE DEBRIDAMIENTO </vt:lpstr>
      <vt:lpstr>TIPOS DE DEBRIDAMIENTO </vt:lpstr>
      <vt:lpstr>TIPOS DE DEBRIDAMIENTO </vt:lpstr>
      <vt:lpstr>TIPOS DE DEBRIDAMIENTO </vt:lpstr>
      <vt:lpstr>TIPOS DE DEBRIDAMIENTO </vt:lpstr>
      <vt:lpstr>TOMA DE CULTIVO </vt:lpstr>
      <vt:lpstr>TOMA DE CULTIVO </vt:lpstr>
      <vt:lpstr>TÉCNICAS  DE TOMA  DE  CULTIVO </vt:lpstr>
      <vt:lpstr>TECNICAS DE TOMA DE CULTIVO </vt:lpstr>
      <vt:lpstr>TECNICAS DE TOMA DE CULTIVO </vt:lpstr>
      <vt:lpstr>APÓSITOS </vt:lpstr>
      <vt:lpstr>CURACIÓN </vt:lpstr>
      <vt:lpstr>CURACIÓN </vt:lpstr>
      <vt:lpstr>CURACION </vt:lpstr>
      <vt:lpstr>Presentación de PowerPoint</vt:lpstr>
      <vt:lpstr>APLICACIÓN DE DEBRIDANTES </vt:lpstr>
      <vt:lpstr>CURACIÓN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Familia Flores</dc:creator>
  <cp:lastModifiedBy>Manuel Figueroa</cp:lastModifiedBy>
  <cp:revision>111</cp:revision>
  <dcterms:created xsi:type="dcterms:W3CDTF">2004-05-02T19:33:43Z</dcterms:created>
  <dcterms:modified xsi:type="dcterms:W3CDTF">2019-04-04T16:14:21Z</dcterms:modified>
</cp:coreProperties>
</file>