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90" r:id="rId2"/>
    <p:sldId id="297" r:id="rId3"/>
    <p:sldId id="298" r:id="rId4"/>
    <p:sldId id="299" r:id="rId5"/>
    <p:sldId id="300" r:id="rId6"/>
    <p:sldId id="301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4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35"/>
  </p:normalViewPr>
  <p:slideViewPr>
    <p:cSldViewPr snapToGrid="0" snapToObjects="1">
      <p:cViewPr varScale="1">
        <p:scale>
          <a:sx n="133" d="100"/>
          <a:sy n="133" d="100"/>
        </p:scale>
        <p:origin x="208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3A2EE-6980-B645-9734-6FD33E829D48}" type="datetimeFigureOut">
              <a:rPr lang="es-CL" smtClean="0"/>
              <a:t>04-04-19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Haga clic para modificar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97D7A-8FB6-0C4A-A2DB-7FDD14A6B85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16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2DA30-9FB3-CB41-BEF7-D8F870A2EAA7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8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204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F0534F-0E88-744B-BCA8-A15BBD91B483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58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225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09DD15-E492-2240-AFA7-AE88665C62A3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2457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39DD95-2A79-2A43-9F6F-8EE2E1DAD1A1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34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>
              <a:latin typeface="Calibri" charset="0"/>
            </a:endParaRPr>
          </a:p>
        </p:txBody>
      </p:sp>
      <p:sp>
        <p:nvSpPr>
          <p:cNvPr id="266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6B01DD-EF60-C046-9BD1-3A4D85768DF0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6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L" sz="1000">
              <a:latin typeface="Calibri" charset="0"/>
            </a:endParaRPr>
          </a:p>
        </p:txBody>
      </p:sp>
      <p:sp>
        <p:nvSpPr>
          <p:cNvPr id="3072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DAAD14-DCF7-6C47-B2F8-3B90F5BFF5E1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0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Elipse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13 Elipse"/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6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A9E9-29B9-F741-9288-E147CC2EF4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8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71987-0213-B642-92F8-5345410B5B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19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07FE2-9752-AF49-8B08-F849798BDED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4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5584D-4064-8244-9DBA-E9A46D59ABD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543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8127-7892-1A4E-8C27-FD8CDBB7D47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4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C48E-6E9E-5342-8B84-0976D9D72D8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251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Rectángulo"/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13 Rectángulo"/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15 Elipse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16 Elipse"/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8C146-7353-AF42-96EC-AED88F03E2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47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6766-A008-A54D-A455-5C98F7A0B9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7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BFA42-5925-304A-8531-65CF0BEAA30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97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0A4F5-8C17-F547-82E2-75866924B87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93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Rectángulo"/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" name="13 Rectángulo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E5C33-FD26-9348-B241-347D21A00D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424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602F-F6BA-554B-BFD3-CBCFF0B8DBD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56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 Rectángulo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  <a:cs typeface="+mn-cs"/>
            </a:endParaRPr>
          </a:p>
        </p:txBody>
      </p:sp>
      <p:sp>
        <p:nvSpPr>
          <p:cNvPr id="6" name="13 Proceso"/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15 Proceso"/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CE362-8E67-DE4A-8EC7-D5F03BABDC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08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7 Elipse"/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10 Anillo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11 Rectángulo"/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33" name="8 Marcador de texto"/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Tahoma" pitchFamily="34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Tahoma" pitchFamily="34" charset="0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9BA4"/>
                </a:solidFill>
                <a:cs typeface="+mn-cs"/>
              </a:defRPr>
            </a:lvl1pPr>
          </a:lstStyle>
          <a:p>
            <a:pPr>
              <a:defRPr/>
            </a:pPr>
            <a:fld id="{D6895AB0-A04A-814E-A6B7-72665221C3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5" name="14 Rectángulo"/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44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F688B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F688B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AutoShape 5"/>
          <p:cNvSpPr>
            <a:spLocks noGrp="1" noChangeArrowheads="1"/>
          </p:cNvSpPr>
          <p:nvPr>
            <p:ph type="title"/>
          </p:nvPr>
        </p:nvSpPr>
        <p:spPr>
          <a:xfrm>
            <a:off x="2135188" y="1989138"/>
            <a:ext cx="7924800" cy="1935162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54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Curación de Heridas</a:t>
            </a:r>
            <a:br>
              <a:rPr lang="es-E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br>
              <a:rPr lang="es-E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(</a:t>
            </a: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Clase Introductoria)</a:t>
            </a:r>
            <a:endParaRPr lang="es-ES" sz="3200" dirty="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17410" name="Rectangle 6"/>
          <p:cNvSpPr>
            <a:spLocks noGrp="1" noChangeArrowheads="1"/>
          </p:cNvSpPr>
          <p:nvPr>
            <p:ph idx="1"/>
          </p:nvPr>
        </p:nvSpPr>
        <p:spPr>
          <a:xfrm>
            <a:off x="2351089" y="5084763"/>
            <a:ext cx="7693025" cy="15113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b="1">
                <a:latin typeface="Gill Sans MT" charset="0"/>
              </a:rPr>
              <a:t>KATHERINE OLMEDO PINO</a:t>
            </a:r>
            <a:endParaRPr lang="es-ES" sz="2400" b="1">
              <a:latin typeface="Gill Sans MT" charset="0"/>
            </a:endParaRP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s-ES" sz="2400" b="1">
                <a:latin typeface="Gill Sans MT" charset="0"/>
              </a:rPr>
              <a:t>ENFERMERA CLINICA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s-ES" sz="2400" b="1">
                <a:latin typeface="Gill Sans MT" charset="0"/>
              </a:rPr>
              <a:t>DEPARTAMENTO DE CIRUGIA</a:t>
            </a:r>
          </a:p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endParaRPr lang="es-ES" sz="2400" b="1">
              <a:latin typeface="Gill Sans MT" charset="0"/>
            </a:endParaRPr>
          </a:p>
        </p:txBody>
      </p:sp>
      <p:pic>
        <p:nvPicPr>
          <p:cNvPr id="17411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18453"/>
      </p:ext>
    </p:extLst>
  </p:cSld>
  <p:clrMapOvr>
    <a:masterClrMapping/>
  </p:clrMapOvr>
  <p:transition advTm="5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Grp="1" noChangeArrowheads="1"/>
          </p:cNvSpPr>
          <p:nvPr>
            <p:ph type="title"/>
          </p:nvPr>
        </p:nvSpPr>
        <p:spPr>
          <a:xfrm>
            <a:off x="2238375" y="571500"/>
            <a:ext cx="7924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ARRASTRE MECÁNICO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>
          <a:xfrm>
            <a:off x="2530475" y="1844675"/>
            <a:ext cx="8280400" cy="4241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s-ES">
                <a:latin typeface="Gill Sans MT" charset="0"/>
              </a:rPr>
              <a:t>	Es el lavado o irrigación de la herida o úlcera para: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endParaRPr lang="es-ES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>
                <a:latin typeface="Gill Sans MT" charset="0"/>
              </a:rPr>
              <a:t>Eliminar los agentes contaminantes que pueden actuar como fuentes de contaminación.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>
                <a:latin typeface="Gill Sans MT" charset="0"/>
              </a:rPr>
              <a:t>Preservar el tejido de granulación.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>
                <a:latin typeface="Gill Sans MT" charset="0"/>
              </a:rPr>
              <a:t>Favorecer la regeneración.</a:t>
            </a:r>
          </a:p>
          <a:p>
            <a:pPr eaLnBrk="1" hangingPunct="1">
              <a:lnSpc>
                <a:spcPct val="90000"/>
              </a:lnSpc>
            </a:pPr>
            <a:endParaRPr lang="es-ES">
              <a:latin typeface="Gill Sans MT" charset="0"/>
            </a:endParaRPr>
          </a:p>
        </p:txBody>
      </p:sp>
      <p:pic>
        <p:nvPicPr>
          <p:cNvPr id="32771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66947"/>
      </p:ext>
    </p:extLst>
  </p:cSld>
  <p:clrMapOvr>
    <a:masterClrMapping/>
  </p:clrMapOvr>
  <p:transition advTm="180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2743200" y="762000"/>
            <a:ext cx="7924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SOLUCIONES</a:t>
            </a:r>
            <a:br>
              <a:rPr lang="es-ES" sz="32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32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97688" y="2500313"/>
            <a:ext cx="3770312" cy="1008062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s-ES" sz="2400">
                <a:latin typeface="Gill Sans MT" charset="0"/>
              </a:rPr>
              <a:t>Las más utilizadas son:</a:t>
            </a:r>
          </a:p>
          <a:p>
            <a:pPr eaLnBrk="1" hangingPunct="1">
              <a:buFont typeface="Wingdings" charset="0"/>
              <a:buNone/>
            </a:pPr>
            <a:endParaRPr lang="es-ES" sz="2400">
              <a:latin typeface="Gill Sans MT" charset="0"/>
            </a:endParaRPr>
          </a:p>
          <a:p>
            <a:pPr eaLnBrk="1" hangingPunct="1">
              <a:buFont typeface="Wingdings" charset="0"/>
              <a:buNone/>
            </a:pPr>
            <a:endParaRPr lang="es-ES" sz="2400">
              <a:latin typeface="Gill Sans MT" charset="0"/>
            </a:endParaRP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564314" y="3133726"/>
            <a:ext cx="4103687" cy="3724275"/>
          </a:xfrm>
        </p:spPr>
        <p:txBody>
          <a:bodyPr/>
          <a:lstStyle/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Solución Fisiológica</a:t>
            </a: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Ringer Lactato</a:t>
            </a: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Agua destilada</a:t>
            </a:r>
          </a:p>
          <a:p>
            <a:pPr eaLnBrk="1" hangingPunct="1"/>
            <a:endParaRPr lang="es-ES" sz="2400">
              <a:latin typeface="Gill Sans MT" charset="0"/>
            </a:endParaRPr>
          </a:p>
        </p:txBody>
      </p:sp>
      <p:pic>
        <p:nvPicPr>
          <p:cNvPr id="33796" name="Picture 9" descr="Resultado de imagen para Suer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1714501"/>
            <a:ext cx="221456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1" descr="Resultado de imagen para agua bidestil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4484689"/>
            <a:ext cx="2160588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64918"/>
      </p:ext>
    </p:extLst>
  </p:cSld>
  <p:clrMapOvr>
    <a:masterClrMapping/>
  </p:clrMapOvr>
  <p:transition advTm="12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6" name="AutoShape 6"/>
          <p:cNvSpPr>
            <a:spLocks noGrp="1" noChangeArrowheads="1"/>
          </p:cNvSpPr>
          <p:nvPr>
            <p:ph type="title"/>
          </p:nvPr>
        </p:nvSpPr>
        <p:spPr>
          <a:xfrm>
            <a:off x="2238375" y="500063"/>
            <a:ext cx="7924800" cy="1503362"/>
          </a:xfrm>
        </p:spPr>
        <p:txBody>
          <a:bodyPr/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TECNICAS DE ARRASTRE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MECANICO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34818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1738313" y="2192339"/>
            <a:ext cx="4176712" cy="3665537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400" u="sng">
                <a:latin typeface="Gill Sans MT" charset="0"/>
              </a:rPr>
              <a:t>1.- LIMPIEZA CON TORULAS HUMEDAS:</a:t>
            </a:r>
          </a:p>
          <a:p>
            <a:pPr eaLnBrk="1" hangingPunct="1">
              <a:buFont typeface="Wingdings" charset="0"/>
              <a:buNone/>
            </a:pPr>
            <a:endParaRPr lang="es-ES" sz="2400" u="sng">
              <a:latin typeface="Gill Sans MT" charset="0"/>
            </a:endParaRPr>
          </a:p>
          <a:p>
            <a:pPr eaLnBrk="1" hangingPunct="1"/>
            <a:r>
              <a:rPr lang="es-ES" sz="2400">
                <a:latin typeface="Gill Sans MT" charset="0"/>
              </a:rPr>
              <a:t>Limpieza por arrastre en una dirección.</a:t>
            </a:r>
          </a:p>
          <a:p>
            <a:pPr eaLnBrk="1" hangingPunct="1">
              <a:buFont typeface="Wingdings" charset="0"/>
              <a:buNone/>
            </a:pPr>
            <a:endParaRPr lang="es-ES" sz="2400">
              <a:latin typeface="Gill Sans MT" charset="0"/>
            </a:endParaRPr>
          </a:p>
          <a:p>
            <a:pPr eaLnBrk="1" hangingPunct="1"/>
            <a:r>
              <a:rPr lang="es-ES" sz="2400">
                <a:latin typeface="Gill Sans MT" charset="0"/>
              </a:rPr>
              <a:t>Para heridas tipo 1 y 2.</a:t>
            </a:r>
          </a:p>
          <a:p>
            <a:pPr eaLnBrk="1" hangingPunct="1"/>
            <a:endParaRPr lang="es-ES" sz="2400">
              <a:latin typeface="Gill Sans MT" charset="0"/>
            </a:endParaRPr>
          </a:p>
        </p:txBody>
      </p:sp>
      <p:pic>
        <p:nvPicPr>
          <p:cNvPr id="34819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" r="2475" b="4219"/>
          <a:stretch>
            <a:fillRect/>
          </a:stretch>
        </p:blipFill>
        <p:spPr>
          <a:xfrm>
            <a:off x="6024564" y="2286000"/>
            <a:ext cx="4002087" cy="3429000"/>
          </a:xfrm>
        </p:spPr>
      </p:pic>
      <p:pic>
        <p:nvPicPr>
          <p:cNvPr id="34820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83982"/>
      </p:ext>
    </p:extLst>
  </p:cSld>
  <p:clrMapOvr>
    <a:masterClrMapping/>
  </p:clrMapOvr>
  <p:transition advTm="23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AutoShape 4"/>
          <p:cNvSpPr>
            <a:spLocks noGrp="1" noChangeArrowheads="1"/>
          </p:cNvSpPr>
          <p:nvPr>
            <p:ph type="title"/>
          </p:nvPr>
        </p:nvSpPr>
        <p:spPr>
          <a:xfrm>
            <a:off x="2309813" y="642938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TECNICAS DE ARRASTRE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MECANICO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35842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063751" y="1847851"/>
            <a:ext cx="4068763" cy="429577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400" u="sng">
                <a:latin typeface="Gill Sans MT" charset="0"/>
              </a:rPr>
              <a:t>2.- LAVADO CON JERINGA:</a:t>
            </a:r>
          </a:p>
          <a:p>
            <a:pPr eaLnBrk="1" hangingPunct="1">
              <a:buFont typeface="Wingdings" charset="0"/>
              <a:buNone/>
            </a:pPr>
            <a:endParaRPr lang="es-ES" sz="2400" u="sng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La fuerza de inyección dependerá de la presión ejercida en el émbolo.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endParaRPr lang="es-ES" sz="24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Para heridas tipo 2 y 3  y en cavidades profundas.</a:t>
            </a:r>
          </a:p>
          <a:p>
            <a:pPr eaLnBrk="1" hangingPunct="1"/>
            <a:endParaRPr lang="es-ES" sz="2400">
              <a:latin typeface="Gill Sans MT" charset="0"/>
            </a:endParaRPr>
          </a:p>
        </p:txBody>
      </p:sp>
      <p:pic>
        <p:nvPicPr>
          <p:cNvPr id="3584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000250"/>
            <a:ext cx="4038600" cy="3036888"/>
          </a:xfrm>
        </p:spPr>
      </p:pic>
      <p:pic>
        <p:nvPicPr>
          <p:cNvPr id="35844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52347"/>
      </p:ext>
    </p:extLst>
  </p:cSld>
  <p:clrMapOvr>
    <a:masterClrMapping/>
  </p:clrMapOvr>
  <p:transition advTm="17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AutoShape 4"/>
          <p:cNvSpPr>
            <a:spLocks noGrp="1" noChangeArrowheads="1"/>
          </p:cNvSpPr>
          <p:nvPr>
            <p:ph type="title"/>
          </p:nvPr>
        </p:nvSpPr>
        <p:spPr>
          <a:xfrm>
            <a:off x="2309813" y="714375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TECNICAS DE ARRASTRE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MECANICO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36866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74825" y="2060575"/>
            <a:ext cx="4357688" cy="40259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s-ES" sz="2000" u="sng">
                <a:latin typeface="Gill Sans MT" charset="0"/>
              </a:rPr>
              <a:t>2.- LAVADO CON JERINGA Y AGUJA:</a:t>
            </a:r>
          </a:p>
          <a:p>
            <a:pPr algn="ctr" eaLnBrk="1" hangingPunct="1">
              <a:buClr>
                <a:srgbClr val="0070C0"/>
              </a:buClr>
            </a:pPr>
            <a:endParaRPr lang="es-ES" sz="2000" u="sng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000">
                <a:latin typeface="Gill Sans MT" charset="0"/>
              </a:rPr>
              <a:t>Heridas tipo 2 y quemaduras superficiales.</a:t>
            </a:r>
          </a:p>
          <a:p>
            <a:pPr eaLnBrk="1" hangingPunct="1">
              <a:buClr>
                <a:srgbClr val="0070C0"/>
              </a:buClr>
            </a:pPr>
            <a:endParaRPr lang="es-ES" sz="20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000">
                <a:latin typeface="Gill Sans MT" charset="0"/>
              </a:rPr>
              <a:t>Ideal utilizar jeringa de 20 cc con aguja nº 19.</a:t>
            </a:r>
          </a:p>
          <a:p>
            <a:pPr eaLnBrk="1" hangingPunct="1">
              <a:buClr>
                <a:srgbClr val="0070C0"/>
              </a:buClr>
            </a:pPr>
            <a:endParaRPr lang="es-ES" sz="20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000">
                <a:latin typeface="Gill Sans MT" charset="0"/>
              </a:rPr>
              <a:t>Buena limpieza protegiendo el tejido granulatorio.</a:t>
            </a:r>
          </a:p>
          <a:p>
            <a:pPr eaLnBrk="1" hangingPunct="1"/>
            <a:endParaRPr lang="es-ES" sz="2000">
              <a:latin typeface="Gill Sans MT" charset="0"/>
            </a:endParaRPr>
          </a:p>
        </p:txBody>
      </p:sp>
      <p:pic>
        <p:nvPicPr>
          <p:cNvPr id="3686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0850" y="2484438"/>
            <a:ext cx="3657600" cy="2743200"/>
          </a:xfrm>
        </p:spPr>
      </p:pic>
      <p:pic>
        <p:nvPicPr>
          <p:cNvPr id="36868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78415"/>
      </p:ext>
    </p:extLst>
  </p:cSld>
  <p:clrMapOvr>
    <a:masterClrMapping/>
  </p:clrMapOvr>
  <p:transition advTm="33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AutoShape 4"/>
          <p:cNvSpPr>
            <a:spLocks noGrp="1" noChangeArrowheads="1"/>
          </p:cNvSpPr>
          <p:nvPr>
            <p:ph type="title"/>
          </p:nvPr>
        </p:nvSpPr>
        <p:spPr>
          <a:xfrm>
            <a:off x="2238375" y="714375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TECNICAS DE ARRASTRE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MECANICO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37890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74826" y="2060576"/>
            <a:ext cx="4608513" cy="372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s-ES" sz="2200" u="sng">
                <a:latin typeface="Gill Sans MT" charset="0"/>
              </a:rPr>
              <a:t>3.- LAVADO CON MATRAZ: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s-ES" sz="2200" u="sng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 sz="2200">
                <a:latin typeface="Gill Sans MT" charset="0"/>
              </a:rPr>
              <a:t>Heridas tipo 3 y 4 y quemaduras de mediana extensión.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endParaRPr lang="es-ES" sz="2200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 sz="2200">
                <a:latin typeface="Gill Sans MT" charset="0"/>
              </a:rPr>
              <a:t>Permite un lavado a mayor presión.</a:t>
            </a:r>
          </a:p>
          <a:p>
            <a:pPr eaLnBrk="1" hangingPunct="1">
              <a:lnSpc>
                <a:spcPct val="90000"/>
              </a:lnSpc>
              <a:buClr>
                <a:srgbClr val="0070C0"/>
              </a:buClr>
              <a:buFont typeface="Wingdings" charset="0"/>
              <a:buNone/>
            </a:pPr>
            <a:endParaRPr lang="es-ES" sz="2200">
              <a:latin typeface="Gill Sans MT" charset="0"/>
            </a:endParaRPr>
          </a:p>
          <a:p>
            <a:pPr eaLnBrk="1" hangingPunct="1">
              <a:lnSpc>
                <a:spcPct val="90000"/>
              </a:lnSpc>
              <a:buClr>
                <a:srgbClr val="0070C0"/>
              </a:buClr>
            </a:pPr>
            <a:r>
              <a:rPr lang="es-ES" sz="2200">
                <a:latin typeface="Gill Sans MT" charset="0"/>
              </a:rPr>
              <a:t>Presión suave y continua sobre el matraz.</a:t>
            </a:r>
          </a:p>
          <a:p>
            <a:pPr eaLnBrk="1" hangingPunct="1">
              <a:lnSpc>
                <a:spcPct val="90000"/>
              </a:lnSpc>
            </a:pPr>
            <a:endParaRPr lang="es-ES" sz="2200">
              <a:latin typeface="Gill Sans MT" charset="0"/>
            </a:endParaRPr>
          </a:p>
        </p:txBody>
      </p:sp>
      <p:pic>
        <p:nvPicPr>
          <p:cNvPr id="3789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0850" y="2368551"/>
            <a:ext cx="3657600" cy="2974975"/>
          </a:xfrm>
        </p:spPr>
      </p:pic>
      <p:pic>
        <p:nvPicPr>
          <p:cNvPr id="37892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95311"/>
      </p:ext>
    </p:extLst>
  </p:cSld>
  <p:clrMapOvr>
    <a:masterClrMapping/>
  </p:clrMapOvr>
  <p:transition advTm="18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AutoShape 4"/>
          <p:cNvSpPr>
            <a:spLocks noGrp="1" noChangeArrowheads="1"/>
          </p:cNvSpPr>
          <p:nvPr>
            <p:ph type="title"/>
          </p:nvPr>
        </p:nvSpPr>
        <p:spPr>
          <a:xfrm>
            <a:off x="2063750" y="1268413"/>
            <a:ext cx="7924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TECNICAS DE ARRASTRE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MECANICO</a:t>
            </a:r>
            <a:br>
              <a:rPr lang="es-ES" sz="2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</a:br>
            <a:endParaRPr lang="es-ES" sz="290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38914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919288" y="2205039"/>
            <a:ext cx="3770312" cy="3724275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s-ES" sz="2400" u="sng">
                <a:latin typeface="Gill Sans MT" charset="0"/>
              </a:rPr>
              <a:t>4.- DUCHOTERAPIA:</a:t>
            </a:r>
          </a:p>
          <a:p>
            <a:pPr eaLnBrk="1" hangingPunct="1">
              <a:buFont typeface="Wingdings" charset="0"/>
              <a:buNone/>
            </a:pPr>
            <a:endParaRPr lang="es-ES" sz="2400" u="sng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Heridas tipo 4 y quemaduras extensas.</a:t>
            </a:r>
          </a:p>
          <a:p>
            <a:pPr eaLnBrk="1" hangingPunct="1">
              <a:buClr>
                <a:srgbClr val="0070C0"/>
              </a:buClr>
              <a:buFont typeface="Wingdings" charset="0"/>
              <a:buNone/>
            </a:pPr>
            <a:endParaRPr lang="es-ES" sz="2400">
              <a:latin typeface="Gill Sans MT" charset="0"/>
            </a:endParaRPr>
          </a:p>
          <a:p>
            <a:pPr eaLnBrk="1" hangingPunct="1">
              <a:buClr>
                <a:srgbClr val="0070C0"/>
              </a:buClr>
            </a:pPr>
            <a:r>
              <a:rPr lang="es-ES" sz="2400">
                <a:latin typeface="Gill Sans MT" charset="0"/>
              </a:rPr>
              <a:t>Permite un lavado a presión adecuada para no destruir las células en regeneración.</a:t>
            </a:r>
          </a:p>
          <a:p>
            <a:pPr eaLnBrk="1" hangingPunct="1"/>
            <a:endParaRPr lang="es-ES" sz="2400">
              <a:latin typeface="Gill Sans MT" charset="0"/>
            </a:endParaRPr>
          </a:p>
        </p:txBody>
      </p:sp>
      <p:pic>
        <p:nvPicPr>
          <p:cNvPr id="38915" name="Picture 15" descr="Resultado de imagen para ducha quem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3" y="2482851"/>
            <a:ext cx="3206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7" descr="Resultado de imagen para ducha quemad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3439"/>
            <a:ext cx="3200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67096"/>
      </p:ext>
    </p:extLst>
  </p:cSld>
  <p:clrMapOvr>
    <a:masterClrMapping/>
  </p:clrMapOvr>
  <p:transition advTm="12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DSCF003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5638" y="1052514"/>
            <a:ext cx="4608512" cy="3671887"/>
          </a:xfrm>
          <a:noFill/>
        </p:spPr>
      </p:pic>
      <p:pic>
        <p:nvPicPr>
          <p:cNvPr id="39938" name="Picture 10" descr="DSCF00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2636839"/>
            <a:ext cx="4392613" cy="3690937"/>
          </a:xfrm>
          <a:noFill/>
        </p:spPr>
      </p:pic>
      <p:pic>
        <p:nvPicPr>
          <p:cNvPr id="39939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27837"/>
      </p:ext>
    </p:extLst>
  </p:cSld>
  <p:clrMapOvr>
    <a:masterClrMapping/>
  </p:clrMapOvr>
  <p:transition advTm="10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Qué es una Herida?</a:t>
            </a:r>
            <a:endParaRPr lang="es-CL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1945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charset="0"/>
              <a:buNone/>
            </a:pPr>
            <a:r>
              <a:rPr lang="en-US">
                <a:latin typeface="Gill Sans MT" charset="0"/>
              </a:rPr>
              <a:t>Estado patológico en donde los tejidos han sido separados unos de otros y/o destruidos.</a:t>
            </a:r>
            <a:endParaRPr lang="es-CL">
              <a:latin typeface="Gill Sans MT" charset="0"/>
            </a:endParaRPr>
          </a:p>
        </p:txBody>
      </p:sp>
      <p:pic>
        <p:nvPicPr>
          <p:cNvPr id="19459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Resultado de imagen para herida"/>
          <p:cNvPicPr>
            <a:picLocks noChangeAspect="1" noChangeArrowheads="1"/>
          </p:cNvPicPr>
          <p:nvPr/>
        </p:nvPicPr>
        <p:blipFill>
          <a:blip r:embed="rId6"/>
          <a:srcRect l="2336" t="3024" r="4205" b="12298"/>
          <a:stretch>
            <a:fillRect/>
          </a:stretch>
        </p:blipFill>
        <p:spPr bwMode="auto">
          <a:xfrm>
            <a:off x="3024188" y="3857625"/>
            <a:ext cx="28575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2" name="Picture 8" descr="Resultado de imagen para herida"/>
          <p:cNvPicPr>
            <a:picLocks noChangeAspect="1" noChangeArrowheads="1"/>
          </p:cNvPicPr>
          <p:nvPr/>
        </p:nvPicPr>
        <p:blipFill>
          <a:blip r:embed="rId7"/>
          <a:srcRect b="9638"/>
          <a:stretch>
            <a:fillRect/>
          </a:stretch>
        </p:blipFill>
        <p:spPr bwMode="auto">
          <a:xfrm>
            <a:off x="7096126" y="3786189"/>
            <a:ext cx="269557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55903"/>
      </p:ext>
    </p:extLst>
  </p:cSld>
  <p:clrMapOvr>
    <a:masterClrMapping/>
  </p:clrMapOvr>
  <p:transition advTm="8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81313" y="642938"/>
            <a:ext cx="749935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Como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responde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 el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organismo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 ante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una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herida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 en la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piel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que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sangra</a:t>
            </a:r>
            <a:r>
              <a:rPr lang="en-US" sz="3600" dirty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?</a:t>
            </a:r>
            <a:endParaRPr lang="es-CL" sz="3600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" name="3 Explosión 1"/>
          <p:cNvSpPr/>
          <p:nvPr/>
        </p:nvSpPr>
        <p:spPr>
          <a:xfrm>
            <a:off x="4095751" y="2143125"/>
            <a:ext cx="3000375" cy="235743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Gill Sans MT"/>
              </a:rPr>
              <a:t>Respuesta</a:t>
            </a:r>
            <a:r>
              <a:rPr lang="en-US" b="1" dirty="0">
                <a:solidFill>
                  <a:prstClr val="white"/>
                </a:solidFill>
                <a:latin typeface="Gill Sans MT"/>
              </a:rPr>
              <a:t> vascular</a:t>
            </a:r>
            <a:endParaRPr lang="es-CL" b="1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5 Explosión 1"/>
          <p:cNvSpPr/>
          <p:nvPr/>
        </p:nvSpPr>
        <p:spPr>
          <a:xfrm>
            <a:off x="1738314" y="4357689"/>
            <a:ext cx="3000375" cy="2357437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Gill Sans MT" charset="0"/>
                <a:ea typeface="ＭＳ Ｐゴシック" charset="0"/>
              </a:rPr>
              <a:t>Inflamación</a:t>
            </a:r>
            <a:endParaRPr lang="es-CL" b="1">
              <a:solidFill>
                <a:srgbClr val="FFFFFF"/>
              </a:solidFill>
              <a:latin typeface="Gill Sans MT" charset="0"/>
              <a:ea typeface="ＭＳ Ｐゴシック" charset="0"/>
            </a:endParaRPr>
          </a:p>
        </p:txBody>
      </p:sp>
      <p:sp>
        <p:nvSpPr>
          <p:cNvPr id="7" name="6 Explosión 1"/>
          <p:cNvSpPr/>
          <p:nvPr/>
        </p:nvSpPr>
        <p:spPr>
          <a:xfrm>
            <a:off x="5167314" y="4500564"/>
            <a:ext cx="3286125" cy="2357437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Gill Sans MT" charset="0"/>
                <a:ea typeface="ＭＳ Ｐゴシック" charset="0"/>
              </a:rPr>
              <a:t>Formación de nuevo tejido</a:t>
            </a:r>
            <a:endParaRPr lang="es-CL" b="1">
              <a:solidFill>
                <a:srgbClr val="FFFFFF"/>
              </a:solidFill>
              <a:latin typeface="Gill Sans MT" charset="0"/>
              <a:ea typeface="ＭＳ Ｐゴシック" charset="0"/>
            </a:endParaRPr>
          </a:p>
        </p:txBody>
      </p:sp>
      <p:sp>
        <p:nvSpPr>
          <p:cNvPr id="8" name="7 Explosión 1"/>
          <p:cNvSpPr/>
          <p:nvPr/>
        </p:nvSpPr>
        <p:spPr>
          <a:xfrm>
            <a:off x="7310439" y="2714625"/>
            <a:ext cx="3000375" cy="2357438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Gill Sans MT" charset="0"/>
                <a:ea typeface="ＭＳ Ｐゴシック" charset="0"/>
              </a:rPr>
              <a:t>Coagulación</a:t>
            </a:r>
            <a:endParaRPr lang="es-CL" b="1">
              <a:solidFill>
                <a:srgbClr val="FFFFFF"/>
              </a:solidFill>
              <a:latin typeface="Gill Sans MT" charset="0"/>
              <a:ea typeface="ＭＳ Ｐゴシック" charset="0"/>
            </a:endParaRPr>
          </a:p>
        </p:txBody>
      </p:sp>
      <p:pic>
        <p:nvPicPr>
          <p:cNvPr id="21510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5030"/>
      </p:ext>
    </p:extLst>
  </p:cSld>
  <p:clrMapOvr>
    <a:masterClrMapping/>
  </p:clrMapOvr>
  <p:transition advTm="17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24063" y="1214438"/>
            <a:ext cx="2571750" cy="10715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prstClr val="white"/>
                </a:solidFill>
                <a:latin typeface="Gill Sans MT"/>
              </a:rPr>
              <a:t>Respuesta</a:t>
            </a:r>
            <a:r>
              <a:rPr lang="en-US" b="1" dirty="0">
                <a:solidFill>
                  <a:prstClr val="white"/>
                </a:solidFill>
                <a:latin typeface="Gill Sans MT"/>
              </a:rPr>
              <a:t> Vascular</a:t>
            </a:r>
            <a:endParaRPr lang="es-CL" b="1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4810125" y="1571626"/>
            <a:ext cx="642938" cy="500063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" name="5 Esquina doblada"/>
          <p:cNvSpPr/>
          <p:nvPr/>
        </p:nvSpPr>
        <p:spPr>
          <a:xfrm>
            <a:off x="5667375" y="1214438"/>
            <a:ext cx="2286000" cy="1143000"/>
          </a:xfrm>
          <a:prstGeom prst="foldedCorner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err="1">
                <a:solidFill>
                  <a:prstClr val="white"/>
                </a:solidFill>
                <a:latin typeface="Gill Sans MT"/>
              </a:rPr>
              <a:t>Limpieza</a:t>
            </a:r>
            <a:r>
              <a:rPr lang="en-US" dirty="0">
                <a:solidFill>
                  <a:prstClr val="white"/>
                </a:solidFill>
                <a:latin typeface="Gill Sans MT"/>
              </a:rPr>
              <a:t> de la </a:t>
            </a:r>
            <a:r>
              <a:rPr lang="en-US" dirty="0" err="1">
                <a:solidFill>
                  <a:prstClr val="white"/>
                </a:solidFill>
                <a:latin typeface="Gill Sans MT"/>
              </a:rPr>
              <a:t>herida</a:t>
            </a:r>
            <a:r>
              <a:rPr lang="en-US" dirty="0">
                <a:solidFill>
                  <a:prstClr val="white"/>
                </a:solidFill>
                <a:latin typeface="Gill Sans MT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Gill Sans MT"/>
              </a:rPr>
              <a:t>flujo</a:t>
            </a:r>
            <a:r>
              <a:rPr lang="en-US" dirty="0">
                <a:solidFill>
                  <a:prstClr val="white"/>
                </a:solidFill>
                <a:latin typeface="Gill Sans MT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Gill Sans MT"/>
              </a:rPr>
              <a:t>arrastra</a:t>
            </a:r>
            <a:r>
              <a:rPr lang="en-US" dirty="0">
                <a:solidFill>
                  <a:prstClr val="white"/>
                </a:solidFill>
                <a:latin typeface="Gill Sans MT"/>
              </a:rPr>
              <a:t> a los MO </a:t>
            </a:r>
            <a:r>
              <a:rPr lang="en-US" dirty="0" err="1">
                <a:solidFill>
                  <a:prstClr val="white"/>
                </a:solidFill>
                <a:latin typeface="Gill Sans MT"/>
              </a:rPr>
              <a:t>invasores</a:t>
            </a:r>
            <a:r>
              <a:rPr lang="en-US" dirty="0">
                <a:solidFill>
                  <a:prstClr val="white"/>
                </a:solidFill>
                <a:latin typeface="Gill Sans MT"/>
              </a:rPr>
              <a:t>.</a:t>
            </a:r>
            <a:endParaRPr lang="es-CL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6 Flecha curvada hacia la derecha"/>
          <p:cNvSpPr/>
          <p:nvPr/>
        </p:nvSpPr>
        <p:spPr>
          <a:xfrm>
            <a:off x="8310563" y="2714625"/>
            <a:ext cx="285750" cy="357188"/>
          </a:xfrm>
          <a:prstGeom prst="curved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8" name="7 Flecha curvada hacia la derecha"/>
          <p:cNvSpPr/>
          <p:nvPr/>
        </p:nvSpPr>
        <p:spPr>
          <a:xfrm>
            <a:off x="8239125" y="1428750"/>
            <a:ext cx="285750" cy="357188"/>
          </a:xfrm>
          <a:prstGeom prst="curved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3558" name="9 CuadroTexto"/>
          <p:cNvSpPr txBox="1">
            <a:spLocks noChangeArrowheads="1"/>
          </p:cNvSpPr>
          <p:nvPr/>
        </p:nvSpPr>
        <p:spPr bwMode="auto">
          <a:xfrm>
            <a:off x="8739188" y="3214689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Vasodilatación</a:t>
            </a:r>
            <a:endParaRPr lang="es-CL" sz="1800">
              <a:solidFill>
                <a:prstClr val="black"/>
              </a:solidFill>
            </a:endParaRPr>
          </a:p>
        </p:txBody>
      </p:sp>
      <p:sp>
        <p:nvSpPr>
          <p:cNvPr id="23559" name="10 CuadroTexto"/>
          <p:cNvSpPr txBox="1">
            <a:spLocks noChangeArrowheads="1"/>
          </p:cNvSpPr>
          <p:nvPr/>
        </p:nvSpPr>
        <p:spPr bwMode="auto">
          <a:xfrm>
            <a:off x="8596314" y="928689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black"/>
                </a:solidFill>
              </a:rPr>
              <a:t>Vasoconstricción</a:t>
            </a:r>
            <a:endParaRPr lang="es-CL" sz="1800">
              <a:solidFill>
                <a:prstClr val="black"/>
              </a:solidFill>
            </a:endParaRPr>
          </a:p>
        </p:txBody>
      </p:sp>
      <p:pic>
        <p:nvPicPr>
          <p:cNvPr id="23560" name="Picture 4" descr="Resultado de imagen para coÃ¡gulos her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26" y="1357313"/>
            <a:ext cx="13573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2095500" y="4572001"/>
            <a:ext cx="2571750" cy="10715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Gill Sans MT" charset="0"/>
                <a:ea typeface="ＭＳ Ｐゴシック" charset="0"/>
              </a:rPr>
              <a:t>Coagulación de la Sangre</a:t>
            </a:r>
            <a:endParaRPr lang="es-CL" b="1">
              <a:solidFill>
                <a:srgbClr val="FFFFFF"/>
              </a:solidFill>
              <a:latin typeface="Gill Sans MT" charset="0"/>
              <a:ea typeface="ＭＳ Ｐゴシック" charset="0"/>
            </a:endParaRPr>
          </a:p>
        </p:txBody>
      </p:sp>
      <p:sp>
        <p:nvSpPr>
          <p:cNvPr id="16" name="15 Flecha derecha"/>
          <p:cNvSpPr/>
          <p:nvPr/>
        </p:nvSpPr>
        <p:spPr>
          <a:xfrm>
            <a:off x="4953000" y="4857751"/>
            <a:ext cx="642938" cy="500063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3563" name="Picture 6" descr="Resultado de imagen para coÃ¡gulos heri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500563"/>
            <a:ext cx="180657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63119"/>
      </p:ext>
    </p:extLst>
  </p:cSld>
  <p:clrMapOvr>
    <a:masterClrMapping/>
  </p:clrMapOvr>
  <p:transition advTm="102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024063" y="1214438"/>
            <a:ext cx="2571750" cy="10715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Gill Sans MT" charset="0"/>
                <a:ea typeface="ＭＳ Ｐゴシック" charset="0"/>
              </a:rPr>
              <a:t>Inflamación</a:t>
            </a:r>
            <a:endParaRPr lang="es-CL" b="1">
              <a:solidFill>
                <a:srgbClr val="FFFFFF"/>
              </a:solidFill>
              <a:latin typeface="Gill Sans MT" charset="0"/>
              <a:ea typeface="ＭＳ Ｐゴシック" charset="0"/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4953000" y="1500188"/>
            <a:ext cx="642938" cy="50006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5603" name="Picture 2" descr="Resultado de imagen para inflamaciÃ³n heri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857251"/>
            <a:ext cx="2500313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024063" y="4500563"/>
            <a:ext cx="2571750" cy="10715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FFFFFF"/>
                </a:solidFill>
                <a:latin typeface="Gill Sans MT" charset="0"/>
                <a:ea typeface="ＭＳ Ｐゴシック" charset="0"/>
              </a:rPr>
              <a:t>Formación de nuevo tejido</a:t>
            </a:r>
            <a:endParaRPr lang="es-CL" b="1">
              <a:solidFill>
                <a:srgbClr val="FFFFFF"/>
              </a:solidFill>
              <a:latin typeface="Gill Sans MT" charset="0"/>
              <a:ea typeface="ＭＳ Ｐゴシック" charset="0"/>
            </a:endParaRPr>
          </a:p>
        </p:txBody>
      </p:sp>
      <p:sp>
        <p:nvSpPr>
          <p:cNvPr id="8" name="7 Flecha derecha"/>
          <p:cNvSpPr/>
          <p:nvPr/>
        </p:nvSpPr>
        <p:spPr>
          <a:xfrm>
            <a:off x="5024439" y="4786313"/>
            <a:ext cx="642937" cy="500062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5606" name="Picture 4" descr="Resultado de imagen para cicatrizacion heri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8"/>
          <a:stretch>
            <a:fillRect/>
          </a:stretch>
        </p:blipFill>
        <p:spPr bwMode="auto">
          <a:xfrm>
            <a:off x="7167564" y="4000500"/>
            <a:ext cx="21748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17643"/>
      </p:ext>
    </p:extLst>
  </p:cSld>
  <p:clrMapOvr>
    <a:masterClrMapping/>
  </p:clrMapOvr>
  <p:transition advTm="75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>
              <a:latin typeface="Gill Sans MT" charset="0"/>
            </a:endParaRPr>
          </a:p>
        </p:txBody>
      </p:sp>
      <p:pic>
        <p:nvPicPr>
          <p:cNvPr id="27650" name="Picture 2" descr="Resultado de imagen para valoracion de herid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1741"/>
          <a:stretch>
            <a:fillRect/>
          </a:stretch>
        </p:blipFill>
        <p:spPr bwMode="auto">
          <a:xfrm>
            <a:off x="2524125" y="142876"/>
            <a:ext cx="80010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32228"/>
      </p:ext>
    </p:extLst>
  </p:cSld>
  <p:clrMapOvr>
    <a:masterClrMapping/>
  </p:clrMapOvr>
  <p:transition advTm="60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s-ES" sz="36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+mj-cs"/>
              </a:rPr>
            </a:br>
            <a:br>
              <a:rPr lang="es-ES" sz="36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+mj-cs"/>
              </a:rPr>
            </a:br>
            <a:br>
              <a:rPr lang="es-ES" sz="36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+mj-cs"/>
              </a:rPr>
            </a:br>
            <a:r>
              <a:rPr lang="es-ES" sz="36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+mj-cs"/>
              </a:rPr>
              <a:t>  </a:t>
            </a:r>
            <a:br>
              <a:rPr lang="es-ES" sz="3900"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+mj-cs"/>
              </a:rPr>
            </a:br>
            <a:endParaRPr lang="es-ES_tradnl" sz="3900"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+mj-cs"/>
            </a:endParaRPr>
          </a:p>
        </p:txBody>
      </p:sp>
      <p:sp>
        <p:nvSpPr>
          <p:cNvPr id="28674" name="Rectangle 1028"/>
          <p:cNvSpPr>
            <a:spLocks noChangeArrowheads="1"/>
          </p:cNvSpPr>
          <p:nvPr/>
        </p:nvSpPr>
        <p:spPr bwMode="auto">
          <a:xfrm>
            <a:off x="2674938" y="1285875"/>
            <a:ext cx="7993062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s-MX" sz="2400" b="1" u="sng">
                <a:solidFill>
                  <a:prstClr val="black"/>
                </a:solidFill>
                <a:latin typeface="Tahoma" charset="0"/>
                <a:ea typeface="ＭＳ Ｐゴシック" charset="0"/>
              </a:rPr>
              <a:t>PROCEDIMIENTO DE CURACIÓN</a:t>
            </a:r>
            <a:endParaRPr lang="es-ES" sz="2400" b="1" u="sng">
              <a:solidFill>
                <a:prstClr val="black"/>
              </a:solidFill>
              <a:latin typeface="Tahoma" charset="0"/>
              <a:ea typeface="ＭＳ Ｐゴシック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s-ES">
                <a:solidFill>
                  <a:srgbClr val="FFFF00"/>
                </a:solidFill>
                <a:latin typeface="Tahoma" charset="0"/>
                <a:ea typeface="ＭＳ Ｐゴシック" charset="0"/>
              </a:rPr>
              <a:t> </a:t>
            </a:r>
          </a:p>
          <a:p>
            <a:pPr marL="342900" indent="-3429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MX">
                <a:solidFill>
                  <a:prstClr val="black"/>
                </a:solidFill>
                <a:latin typeface="Tahoma" charset="0"/>
                <a:ea typeface="ＭＳ Ｐゴシック" charset="0"/>
              </a:rPr>
              <a:t>CURACIÓN</a:t>
            </a:r>
            <a:endParaRPr lang="es-ES">
              <a:solidFill>
                <a:prstClr val="black"/>
              </a:solidFill>
              <a:latin typeface="Tahoma" charset="0"/>
              <a:ea typeface="ＭＳ Ｐゴシック" charset="0"/>
            </a:endParaRPr>
          </a:p>
          <a:p>
            <a:pPr marL="342900" indent="-3429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>
                <a:solidFill>
                  <a:prstClr val="black"/>
                </a:solidFill>
                <a:latin typeface="Tahoma" charset="0"/>
                <a:ea typeface="ＭＳ Ｐゴシック" charset="0"/>
              </a:rPr>
              <a:t>ARRASTRE MECÁNICO</a:t>
            </a:r>
          </a:p>
          <a:p>
            <a:pPr marL="342900" indent="-3429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>
                <a:solidFill>
                  <a:prstClr val="black"/>
                </a:solidFill>
                <a:latin typeface="Tahoma" charset="0"/>
                <a:ea typeface="ＭＳ Ｐゴシック" charset="0"/>
              </a:rPr>
              <a:t>DEBRIDAMIENTO</a:t>
            </a:r>
          </a:p>
          <a:p>
            <a:pPr marL="342900" indent="-3429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ES">
                <a:solidFill>
                  <a:prstClr val="black"/>
                </a:solidFill>
                <a:latin typeface="Tahoma" charset="0"/>
                <a:ea typeface="ＭＳ Ｐゴシック" charset="0"/>
              </a:rPr>
              <a:t>TOMA DE CULTIVO</a:t>
            </a:r>
          </a:p>
          <a:p>
            <a:pPr marL="342900" indent="-342900"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s-MX">
                <a:solidFill>
                  <a:prstClr val="black"/>
                </a:solidFill>
                <a:latin typeface="Tahoma" charset="0"/>
                <a:ea typeface="ＭＳ Ｐゴシック" charset="0"/>
              </a:rPr>
              <a:t>APOSITOS O COBERTURAS</a:t>
            </a:r>
            <a:endParaRPr lang="es-ES">
              <a:solidFill>
                <a:prstClr val="black"/>
              </a:solidFill>
              <a:latin typeface="Tahoma" charset="0"/>
              <a:ea typeface="ＭＳ Ｐゴシック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es-ES">
                <a:solidFill>
                  <a:prstClr val="black"/>
                </a:solidFill>
                <a:latin typeface="Tahoma" charset="0"/>
                <a:ea typeface="ＭＳ Ｐゴシック" charset="0"/>
              </a:rPr>
              <a:t>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endParaRPr lang="es-ES" b="1">
              <a:solidFill>
                <a:prstClr val="black"/>
              </a:solidFill>
              <a:latin typeface="Tahoma" charset="0"/>
              <a:ea typeface="ＭＳ Ｐゴシック" charset="0"/>
            </a:endParaRPr>
          </a:p>
        </p:txBody>
      </p:sp>
      <p:pic>
        <p:nvPicPr>
          <p:cNvPr id="28675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6124"/>
      </p:ext>
    </p:extLst>
  </p:cSld>
  <p:clrMapOvr>
    <a:masterClrMapping/>
  </p:clrMapOvr>
  <p:transition advTm="7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MX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cs typeface="+mj-cs"/>
              </a:rPr>
              <a:t>CURACIÓN</a:t>
            </a:r>
            <a:endParaRPr lang="es-ES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cs typeface="+mj-cs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charset="0"/>
              <a:buNone/>
            </a:pPr>
            <a:r>
              <a:rPr lang="es-ES">
                <a:latin typeface="Gill Sans MT" charset="0"/>
              </a:rPr>
              <a:t>Procedimiento destinado a prevenir y controlar las infecciones y promover la cicatrización.</a:t>
            </a:r>
          </a:p>
          <a:p>
            <a:pPr eaLnBrk="1" hangingPunct="1"/>
            <a:endParaRPr lang="es-MX">
              <a:latin typeface="Gill Sans MT" charset="0"/>
            </a:endParaRPr>
          </a:p>
          <a:p>
            <a:pPr eaLnBrk="1" hangingPunct="1">
              <a:buFont typeface="Wingdings 2" charset="0"/>
              <a:buNone/>
            </a:pPr>
            <a:endParaRPr lang="es-ES">
              <a:latin typeface="Gill Sans MT" charset="0"/>
            </a:endParaRPr>
          </a:p>
        </p:txBody>
      </p:sp>
      <p:pic>
        <p:nvPicPr>
          <p:cNvPr id="29699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Resultado de imagen para CURACION HERI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3552826"/>
            <a:ext cx="37782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13870"/>
      </p:ext>
    </p:extLst>
  </p:cSld>
  <p:clrMapOvr>
    <a:masterClrMapping/>
  </p:clrMapOvr>
  <p:transition advTm="8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OBJETIVOS</a:t>
            </a:r>
            <a:endParaRPr lang="es-ES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s-ES">
                <a:latin typeface="Gill Sans MT" charset="0"/>
              </a:rPr>
              <a:t>•Remover tejido necrótico y cuerpos extraños.</a:t>
            </a:r>
          </a:p>
          <a:p>
            <a:pPr eaLnBrk="1" hangingPunct="1">
              <a:buFont typeface="Wingdings" charset="0"/>
              <a:buNone/>
            </a:pPr>
            <a:r>
              <a:rPr lang="es-ES">
                <a:latin typeface="Gill Sans MT" charset="0"/>
              </a:rPr>
              <a:t>•Identificar y eliminar la infección.</a:t>
            </a:r>
          </a:p>
          <a:p>
            <a:pPr eaLnBrk="1" hangingPunct="1">
              <a:buFont typeface="Wingdings" charset="0"/>
              <a:buNone/>
            </a:pPr>
            <a:r>
              <a:rPr lang="es-ES">
                <a:latin typeface="Gill Sans MT" charset="0"/>
              </a:rPr>
              <a:t>•Absorber el exudado.</a:t>
            </a:r>
          </a:p>
          <a:p>
            <a:pPr eaLnBrk="1" hangingPunct="1">
              <a:buFont typeface="Wingdings" charset="0"/>
              <a:buNone/>
            </a:pPr>
            <a:r>
              <a:rPr lang="es-ES">
                <a:latin typeface="Gill Sans MT" charset="0"/>
              </a:rPr>
              <a:t>•Mantener ambiente húmedo.</a:t>
            </a:r>
          </a:p>
          <a:p>
            <a:pPr eaLnBrk="1" hangingPunct="1">
              <a:buFont typeface="Wingdings" charset="0"/>
              <a:buNone/>
            </a:pPr>
            <a:r>
              <a:rPr lang="es-ES">
                <a:latin typeface="Gill Sans MT" charset="0"/>
              </a:rPr>
              <a:t>•Mantener un ambiente térmico.</a:t>
            </a:r>
          </a:p>
          <a:p>
            <a:pPr eaLnBrk="1" hangingPunct="1">
              <a:buFont typeface="Wingdings" charset="0"/>
              <a:buNone/>
            </a:pPr>
            <a:r>
              <a:rPr lang="es-ES">
                <a:latin typeface="Gill Sans MT" charset="0"/>
              </a:rPr>
              <a:t>•Proteger el tejido de regeneración.</a:t>
            </a:r>
          </a:p>
          <a:p>
            <a:pPr eaLnBrk="1" hangingPunct="1">
              <a:buFont typeface="Wingdings" charset="0"/>
              <a:buNone/>
            </a:pPr>
            <a:endParaRPr lang="es-ES">
              <a:latin typeface="Gill Sans MT" charset="0"/>
            </a:endParaRPr>
          </a:p>
        </p:txBody>
      </p:sp>
      <p:pic>
        <p:nvPicPr>
          <p:cNvPr id="31747" name="Picture 8" descr="Resultado de imagen para red hospital clÃ­n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14" y="1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63824"/>
      </p:ext>
    </p:extLst>
  </p:cSld>
  <p:clrMapOvr>
    <a:masterClrMapping/>
  </p:clrMapOvr>
  <p:transition advTm="18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Macintosh PowerPoint</Application>
  <PresentationFormat>Panorámica</PresentationFormat>
  <Paragraphs>87</Paragraphs>
  <Slides>17</Slides>
  <Notes>6</Notes>
  <HiddenSlides>0</HiddenSlides>
  <MMClips>17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Calibri</vt:lpstr>
      <vt:lpstr>Gill Sans MT</vt:lpstr>
      <vt:lpstr>Tahoma</vt:lpstr>
      <vt:lpstr>Verdana</vt:lpstr>
      <vt:lpstr>Wingdings</vt:lpstr>
      <vt:lpstr>Wingdings 2</vt:lpstr>
      <vt:lpstr>Solsticio</vt:lpstr>
      <vt:lpstr>Curación de Heridas  (Clase Introductoria)</vt:lpstr>
      <vt:lpstr>Qué es una Herida?</vt:lpstr>
      <vt:lpstr>Como responde el organismo ante una herida en la piel que sangra?</vt:lpstr>
      <vt:lpstr>Presentación de PowerPoint</vt:lpstr>
      <vt:lpstr>Presentación de PowerPoint</vt:lpstr>
      <vt:lpstr>Presentación de PowerPoint</vt:lpstr>
      <vt:lpstr>      </vt:lpstr>
      <vt:lpstr>CURACIÓN</vt:lpstr>
      <vt:lpstr>OBJETIVOS</vt:lpstr>
      <vt:lpstr>ARRASTRE MECÁNICO </vt:lpstr>
      <vt:lpstr>SOLUCIONES </vt:lpstr>
      <vt:lpstr>TECNICAS DE ARRASTRE MECANICO </vt:lpstr>
      <vt:lpstr>TECNICAS DE ARRASTRE MECANICO </vt:lpstr>
      <vt:lpstr>TECNICAS DE ARRASTRE MECANICO </vt:lpstr>
      <vt:lpstr>TECNICAS DE ARRASTRE MECANICO </vt:lpstr>
      <vt:lpstr>TECNICAS DE ARRASTRE MECANICO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Curación de Heridas  (Clase Introductoria)</dc:title>
  <dc:creator>Manuel Figueroa</dc:creator>
  <cp:lastModifiedBy>Manuel Figueroa</cp:lastModifiedBy>
  <cp:revision>1</cp:revision>
  <dcterms:created xsi:type="dcterms:W3CDTF">2019-04-04T16:13:05Z</dcterms:created>
  <dcterms:modified xsi:type="dcterms:W3CDTF">2019-04-04T16:13:57Z</dcterms:modified>
</cp:coreProperties>
</file>