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6" r:id="rId3"/>
    <p:sldId id="262" r:id="rId4"/>
    <p:sldId id="264" r:id="rId5"/>
    <p:sldId id="257" r:id="rId6"/>
    <p:sldId id="258" r:id="rId7"/>
    <p:sldId id="277" r:id="rId8"/>
    <p:sldId id="265" r:id="rId9"/>
    <p:sldId id="263" r:id="rId10"/>
    <p:sldId id="279" r:id="rId11"/>
    <p:sldId id="268" r:id="rId12"/>
    <p:sldId id="281" r:id="rId13"/>
    <p:sldId id="267" r:id="rId14"/>
    <p:sldId id="261" r:id="rId15"/>
    <p:sldId id="259" r:id="rId16"/>
    <p:sldId id="280" r:id="rId17"/>
    <p:sldId id="278" r:id="rId18"/>
    <p:sldId id="260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64"/>
    <p:restoredTop sz="84145" autoAdjust="0"/>
  </p:normalViewPr>
  <p:slideViewPr>
    <p:cSldViewPr>
      <p:cViewPr>
        <p:scale>
          <a:sx n="90" d="100"/>
          <a:sy n="90" d="100"/>
        </p:scale>
        <p:origin x="3376" y="7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D31E5-21A6-4E59-8195-2A360561BB86}" type="datetimeFigureOut">
              <a:rPr lang="es-MX" smtClean="0"/>
              <a:t>03/03/18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480F8-4AC5-41B5-87DE-7339380F700F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031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Garfico</a:t>
            </a:r>
            <a:r>
              <a:rPr lang="es-MX" dirty="0" smtClean="0"/>
              <a:t> en </a:t>
            </a:r>
            <a:r>
              <a:rPr lang="es-MX" dirty="0" err="1" smtClean="0"/>
              <a:t>vol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remanenete</a:t>
            </a:r>
            <a:r>
              <a:rPr lang="es-MX" baseline="0" dirty="0" smtClean="0"/>
              <a:t> &gt; 20 %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480F8-4AC5-41B5-87DE-7339380F700F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3191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DHC</a:t>
            </a:r>
            <a:r>
              <a:rPr lang="es-MX" baseline="0" dirty="0" smtClean="0"/>
              <a:t> CHILD A, HCC 12 CM, TAE 1 MES PVE, HEPATECTOMIA DERECHA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480F8-4AC5-41B5-87DE-7339380F700F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152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Indice</a:t>
            </a:r>
            <a:r>
              <a:rPr lang="es-MX" dirty="0" smtClean="0"/>
              <a:t> de </a:t>
            </a:r>
            <a:r>
              <a:rPr lang="es-MX" dirty="0" err="1" smtClean="0"/>
              <a:t>dna</a:t>
            </a:r>
            <a:r>
              <a:rPr lang="es-MX" dirty="0" smtClean="0"/>
              <a:t> empieza a </a:t>
            </a:r>
            <a:r>
              <a:rPr lang="es-MX" dirty="0" err="1" smtClean="0"/>
              <a:t>aumetar</a:t>
            </a:r>
            <a:r>
              <a:rPr lang="es-MX" dirty="0" smtClean="0"/>
              <a:t> a las 14 hrs post </a:t>
            </a:r>
            <a:r>
              <a:rPr lang="es-MX" dirty="0" err="1" smtClean="0"/>
              <a:t>hepatectomia</a:t>
            </a:r>
            <a:endParaRPr lang="es-MX" dirty="0" smtClean="0"/>
          </a:p>
          <a:p>
            <a:r>
              <a:rPr lang="es-MX" dirty="0" smtClean="0"/>
              <a:t>Tasa de </a:t>
            </a:r>
            <a:r>
              <a:rPr lang="es-MX" dirty="0" err="1" smtClean="0"/>
              <a:t>replicacion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hepato</a:t>
            </a:r>
            <a:r>
              <a:rPr lang="es-MX" baseline="0" dirty="0" smtClean="0"/>
              <a:t> celular pico a los 7 </a:t>
            </a:r>
            <a:r>
              <a:rPr lang="es-MX" baseline="0" dirty="0" err="1" smtClean="0"/>
              <a:t>dias</a:t>
            </a:r>
            <a:endParaRPr lang="es-MX" baseline="0" dirty="0" smtClean="0"/>
          </a:p>
          <a:p>
            <a:r>
              <a:rPr lang="es-MX" baseline="0" dirty="0" smtClean="0"/>
              <a:t>Peso de </a:t>
            </a:r>
            <a:r>
              <a:rPr lang="es-MX" baseline="0" dirty="0" err="1" smtClean="0"/>
              <a:t>remanenete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hepatico</a:t>
            </a:r>
            <a:r>
              <a:rPr lang="es-MX" baseline="0" dirty="0" smtClean="0"/>
              <a:t> post EVP </a:t>
            </a:r>
            <a:r>
              <a:rPr lang="es-MX" baseline="0" dirty="0" err="1" smtClean="0"/>
              <a:t>maximo</a:t>
            </a:r>
            <a:r>
              <a:rPr lang="es-MX" baseline="0" dirty="0" smtClean="0"/>
              <a:t> entre 7-14 </a:t>
            </a:r>
            <a:r>
              <a:rPr lang="es-MX" baseline="0" dirty="0" err="1" smtClean="0"/>
              <a:t>dias</a:t>
            </a:r>
            <a:endParaRPr lang="es-MX" baseline="0" dirty="0" smtClean="0"/>
          </a:p>
          <a:p>
            <a:r>
              <a:rPr lang="es-MX" baseline="0" dirty="0" err="1" smtClean="0"/>
              <a:t>Cirroticos</a:t>
            </a:r>
            <a:r>
              <a:rPr lang="es-MX" baseline="0" dirty="0" smtClean="0"/>
              <a:t> es menor por ejemplo 9 </a:t>
            </a:r>
            <a:r>
              <a:rPr lang="es-MX" baseline="0" dirty="0" err="1" smtClean="0"/>
              <a:t>cc</a:t>
            </a:r>
            <a:r>
              <a:rPr lang="es-MX" baseline="0" dirty="0" smtClean="0"/>
              <a:t> diario vs 21 </a:t>
            </a:r>
            <a:r>
              <a:rPr lang="es-MX" baseline="0" dirty="0" err="1" smtClean="0"/>
              <a:t>cc</a:t>
            </a:r>
            <a:r>
              <a:rPr lang="es-MX" baseline="0" dirty="0" smtClean="0"/>
              <a:t> en </a:t>
            </a:r>
            <a:r>
              <a:rPr lang="es-MX" baseline="0" dirty="0" err="1" smtClean="0"/>
              <a:t>higado</a:t>
            </a:r>
            <a:r>
              <a:rPr lang="es-MX" baseline="0" dirty="0" smtClean="0"/>
              <a:t> sano en segunda semana post EVP</a:t>
            </a:r>
            <a:endParaRPr lang="es-MX" dirty="0" smtClean="0"/>
          </a:p>
          <a:p>
            <a:endParaRPr lang="es-MX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480F8-4AC5-41B5-87DE-7339380F700F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441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En los casos de la </a:t>
            </a:r>
            <a:r>
              <a:rPr lang="es-ES_tradnl" dirty="0" err="1" smtClean="0"/>
              <a:t>ipsilateral</a:t>
            </a:r>
            <a:r>
              <a:rPr lang="es-ES_tradnl" dirty="0" smtClean="0"/>
              <a:t> RPVE</a:t>
            </a:r>
            <a:r>
              <a:rPr lang="es-ES_tradnl" baseline="0" dirty="0" smtClean="0"/>
              <a:t> + 4, </a:t>
            </a:r>
            <a:r>
              <a:rPr lang="es-ES_tradnl" dirty="0" smtClean="0"/>
              <a:t>se </a:t>
            </a:r>
            <a:r>
              <a:rPr lang="es-ES_tradnl" dirty="0" err="1" smtClean="0"/>
              <a:t>emboliza</a:t>
            </a:r>
            <a:r>
              <a:rPr lang="es-ES_tradnl" baseline="0" dirty="0" smtClean="0"/>
              <a:t> primero el segmento 4 y </a:t>
            </a:r>
            <a:r>
              <a:rPr lang="es-ES_tradnl" baseline="0" dirty="0" err="1" smtClean="0"/>
              <a:t>despues</a:t>
            </a:r>
            <a:r>
              <a:rPr lang="es-ES_tradnl" baseline="0" dirty="0" smtClean="0"/>
              <a:t> el derecho por riesgo de migración de coagulo.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480F8-4AC5-41B5-87DE-7339380F700F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176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480F8-4AC5-41B5-87DE-7339380F700F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2508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 smtClean="0"/>
              <a:t>fibrinogen</a:t>
            </a:r>
            <a:r>
              <a:rPr lang="es-ES_tradnl" dirty="0" smtClean="0"/>
              <a:t> </a:t>
            </a:r>
            <a:r>
              <a:rPr lang="es-ES_tradnl" dirty="0" err="1" smtClean="0"/>
              <a:t>andthrombin</a:t>
            </a:r>
            <a:r>
              <a:rPr lang="es-ES_tradnl" dirty="0" smtClean="0"/>
              <a:t>,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480F8-4AC5-41B5-87DE-7339380F700F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9457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Terapias </a:t>
            </a:r>
            <a:r>
              <a:rPr lang="es-MX" dirty="0" err="1" smtClean="0"/>
              <a:t>geneticas</a:t>
            </a:r>
            <a:r>
              <a:rPr lang="es-MX" dirty="0" smtClean="0"/>
              <a:t> </a:t>
            </a:r>
            <a:r>
              <a:rPr lang="es-MX" dirty="0" err="1" smtClean="0"/>
              <a:t>hepatcias</a:t>
            </a:r>
            <a:r>
              <a:rPr lang="es-MX" dirty="0" smtClean="0"/>
              <a:t> para el tratamiento</a:t>
            </a:r>
            <a:r>
              <a:rPr lang="es-MX" baseline="0" dirty="0" smtClean="0"/>
              <a:t> de </a:t>
            </a:r>
            <a:r>
              <a:rPr lang="es-MX" baseline="0" dirty="0" err="1" smtClean="0"/>
              <a:t>deficit</a:t>
            </a:r>
            <a:r>
              <a:rPr lang="es-MX" baseline="0" dirty="0" smtClean="0"/>
              <a:t> de </a:t>
            </a:r>
            <a:r>
              <a:rPr lang="es-MX" baseline="0" dirty="0" err="1" smtClean="0"/>
              <a:t>proteinas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sericas</a:t>
            </a:r>
            <a:r>
              <a:rPr lang="es-MX" baseline="0" dirty="0" smtClean="0"/>
              <a:t> con expresión </a:t>
            </a:r>
            <a:r>
              <a:rPr lang="es-MX" baseline="0" dirty="0" err="1" smtClean="0"/>
              <a:t>genetica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trasnitoria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hepatica</a:t>
            </a:r>
            <a:r>
              <a:rPr lang="es-MX" baseline="0" dirty="0" smtClean="0"/>
              <a:t>. Se requiere la PVE para permitir expresión </a:t>
            </a:r>
            <a:r>
              <a:rPr lang="es-MX" baseline="0" dirty="0" err="1" smtClean="0"/>
              <a:t>transgenica</a:t>
            </a:r>
            <a:r>
              <a:rPr lang="es-MX" baseline="0" dirty="0" smtClean="0"/>
              <a:t> mas duradera a </a:t>
            </a:r>
            <a:r>
              <a:rPr lang="es-MX" baseline="0" dirty="0" err="1" smtClean="0"/>
              <a:t>traves</a:t>
            </a:r>
            <a:r>
              <a:rPr lang="es-MX" baseline="0" dirty="0" smtClean="0"/>
              <a:t> de retroviral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480F8-4AC5-41B5-87DE-7339380F700F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36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Metanalisis</a:t>
            </a:r>
            <a:r>
              <a:rPr lang="es-MX" dirty="0" smtClean="0"/>
              <a:t>  1.088 pacientes,</a:t>
            </a:r>
            <a:r>
              <a:rPr lang="es-MX" baseline="0" dirty="0" smtClean="0"/>
              <a:t> 2008</a:t>
            </a:r>
            <a:r>
              <a:rPr lang="es-MX" baseline="0" smtClean="0"/>
              <a:t>. </a:t>
            </a:r>
            <a:r>
              <a:rPr lang="es-MX" smtClean="0"/>
              <a:t>2.2</a:t>
            </a:r>
            <a:r>
              <a:rPr lang="es-MX" dirty="0" smtClean="0"/>
              <a:t>% morbilidad y 0% mortalidad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480F8-4AC5-41B5-87DE-7339380F700F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9031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Quimio 4 </a:t>
            </a:r>
            <a:r>
              <a:rPr lang="es-MX" dirty="0" err="1" smtClean="0"/>
              <a:t>sem</a:t>
            </a:r>
            <a:endParaRPr lang="es-MX" dirty="0" smtClean="0"/>
          </a:p>
          <a:p>
            <a:r>
              <a:rPr lang="es-MX" dirty="0" smtClean="0"/>
              <a:t>BEBACIZUMAB + FOLFOX O FOLFIRI vs FOLFOX</a:t>
            </a:r>
            <a:r>
              <a:rPr lang="es-MX" baseline="0" dirty="0" smtClean="0"/>
              <a:t> / FOLFIRI</a:t>
            </a:r>
            <a:endParaRPr lang="es-MX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480F8-4AC5-41B5-87DE-7339380F700F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3103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s-MX" dirty="0" err="1" smtClean="0">
                <a:sym typeface="Wingdings" pitchFamily="2" charset="2"/>
              </a:rPr>
              <a:t>Ultraselectivo</a:t>
            </a:r>
            <a:r>
              <a:rPr lang="es-MX" dirty="0" smtClean="0">
                <a:sym typeface="Wingdings" pitchFamily="2" charset="2"/>
              </a:rPr>
              <a:t>, incompleta, esperar 2-3 semanas.</a:t>
            </a:r>
          </a:p>
          <a:p>
            <a:pPr lvl="1"/>
            <a:r>
              <a:rPr lang="es-MX" dirty="0" smtClean="0">
                <a:sym typeface="Wingdings" pitchFamily="2" charset="2"/>
              </a:rPr>
              <a:t>Prevenir necrosis hepática.</a:t>
            </a:r>
            <a:endParaRPr lang="es-MX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>
                <a:sym typeface="Wingdings" pitchFamily="2" charset="2"/>
              </a:rPr>
              <a:t>          No- </a:t>
            </a:r>
            <a:r>
              <a:rPr lang="es-MX" dirty="0" err="1" smtClean="0">
                <a:sym typeface="Wingdings" pitchFamily="2" charset="2"/>
              </a:rPr>
              <a:t>particulas</a:t>
            </a:r>
            <a:r>
              <a:rPr lang="es-MX" dirty="0" smtClean="0">
                <a:sym typeface="Wingdings" pitchFamily="2" charset="2"/>
              </a:rPr>
              <a:t> preferidas sobre </a:t>
            </a:r>
            <a:r>
              <a:rPr lang="es-MX" dirty="0" err="1" smtClean="0">
                <a:sym typeface="Wingdings" pitchFamily="2" charset="2"/>
              </a:rPr>
              <a:t>particulas</a:t>
            </a:r>
            <a:endParaRPr lang="es-MX" dirty="0" smtClean="0">
              <a:sym typeface="Wingdings" pitchFamily="2" charset="2"/>
            </a:endParaRP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480F8-4AC5-41B5-87DE-7339380F700F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146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4A71-B8D8-4580-9FD9-E8351FBB7A13}" type="datetimeFigureOut">
              <a:rPr lang="es-MX" smtClean="0"/>
              <a:pPr/>
              <a:t>03/03/18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9135-BE73-4FD7-AC31-F42E595710D0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4A71-B8D8-4580-9FD9-E8351FBB7A13}" type="datetimeFigureOut">
              <a:rPr lang="es-MX" smtClean="0"/>
              <a:pPr/>
              <a:t>03/03/18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9135-BE73-4FD7-AC31-F42E595710D0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4A71-B8D8-4580-9FD9-E8351FBB7A13}" type="datetimeFigureOut">
              <a:rPr lang="es-MX" smtClean="0"/>
              <a:pPr/>
              <a:t>03/03/18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9135-BE73-4FD7-AC31-F42E595710D0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4A71-B8D8-4580-9FD9-E8351FBB7A13}" type="datetimeFigureOut">
              <a:rPr lang="es-MX" smtClean="0"/>
              <a:pPr/>
              <a:t>03/03/18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9135-BE73-4FD7-AC31-F42E595710D0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4A71-B8D8-4580-9FD9-E8351FBB7A13}" type="datetimeFigureOut">
              <a:rPr lang="es-MX" smtClean="0"/>
              <a:pPr/>
              <a:t>03/03/18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9135-BE73-4FD7-AC31-F42E595710D0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4A71-B8D8-4580-9FD9-E8351FBB7A13}" type="datetimeFigureOut">
              <a:rPr lang="es-MX" smtClean="0"/>
              <a:pPr/>
              <a:t>03/03/18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9135-BE73-4FD7-AC31-F42E595710D0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4A71-B8D8-4580-9FD9-E8351FBB7A13}" type="datetimeFigureOut">
              <a:rPr lang="es-MX" smtClean="0"/>
              <a:pPr/>
              <a:t>03/03/18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9135-BE73-4FD7-AC31-F42E595710D0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4A71-B8D8-4580-9FD9-E8351FBB7A13}" type="datetimeFigureOut">
              <a:rPr lang="es-MX" smtClean="0"/>
              <a:pPr/>
              <a:t>03/03/18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9135-BE73-4FD7-AC31-F42E595710D0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4A71-B8D8-4580-9FD9-E8351FBB7A13}" type="datetimeFigureOut">
              <a:rPr lang="es-MX" smtClean="0"/>
              <a:pPr/>
              <a:t>03/03/18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9135-BE73-4FD7-AC31-F42E595710D0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4A71-B8D8-4580-9FD9-E8351FBB7A13}" type="datetimeFigureOut">
              <a:rPr lang="es-MX" smtClean="0"/>
              <a:pPr/>
              <a:t>03/03/18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9135-BE73-4FD7-AC31-F42E595710D0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4A71-B8D8-4580-9FD9-E8351FBB7A13}" type="datetimeFigureOut">
              <a:rPr lang="es-MX" smtClean="0"/>
              <a:pPr/>
              <a:t>03/03/18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9135-BE73-4FD7-AC31-F42E595710D0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F4A71-B8D8-4580-9FD9-E8351FBB7A13}" type="datetimeFigureOut">
              <a:rPr lang="es-MX" smtClean="0"/>
              <a:pPr/>
              <a:t>03/03/18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E9135-BE73-4FD7-AC31-F42E595710D0}" type="slidenum">
              <a:rPr lang="es-MX" smtClean="0"/>
              <a:pPr/>
              <a:t>‹Nr.›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51920" y="1052736"/>
            <a:ext cx="5292080" cy="1470025"/>
          </a:xfrm>
        </p:spPr>
        <p:txBody>
          <a:bodyPr/>
          <a:lstStyle/>
          <a:p>
            <a:r>
              <a:rPr lang="es-MX" dirty="0" smtClean="0"/>
              <a:t>EMBOLIZACIÓN </a:t>
            </a:r>
            <a:br>
              <a:rPr lang="es-MX" dirty="0" smtClean="0"/>
            </a:br>
            <a:r>
              <a:rPr lang="es-MX" dirty="0" smtClean="0"/>
              <a:t>PORTAL (PVE)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5373216"/>
            <a:ext cx="9144000" cy="1268760"/>
          </a:xfrm>
        </p:spPr>
        <p:txBody>
          <a:bodyPr>
            <a:normAutofit/>
          </a:bodyPr>
          <a:lstStyle/>
          <a:p>
            <a:r>
              <a:rPr lang="es-MX" sz="2400" dirty="0" smtClean="0"/>
              <a:t>Dr. Manuel Figueroa Giralt</a:t>
            </a:r>
          </a:p>
          <a:p>
            <a:r>
              <a:rPr lang="es-MX" sz="2400" dirty="0" smtClean="0"/>
              <a:t>Hospital </a:t>
            </a:r>
            <a:r>
              <a:rPr lang="es-MX" sz="2400" dirty="0" smtClean="0"/>
              <a:t>Clínico Universidad de Chile</a:t>
            </a:r>
            <a:endParaRPr lang="es-MX" sz="2400" dirty="0"/>
          </a:p>
        </p:txBody>
      </p:sp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3214077" cy="4417975"/>
          </a:xfrm>
          <a:prstGeom prst="rect">
            <a:avLst/>
          </a:prstGeom>
          <a:noFill/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05737"/>
            <a:ext cx="3855864" cy="1542346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Ventajas en PVE</a:t>
            </a:r>
            <a:endParaRPr lang="es-MX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398768" cy="4525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s-MX" sz="2400" dirty="0" smtClean="0"/>
              <a:t>Sin trauma ni morbilidades quirúrgicas.</a:t>
            </a:r>
          </a:p>
          <a:p>
            <a:pPr>
              <a:lnSpc>
                <a:spcPct val="200000"/>
              </a:lnSpc>
            </a:pPr>
            <a:r>
              <a:rPr lang="es-MX" sz="2400" dirty="0" smtClean="0"/>
              <a:t>+ facilidades durante hepatectomía, que en cirugía 2 tiempos</a:t>
            </a:r>
          </a:p>
          <a:p>
            <a:pPr>
              <a:lnSpc>
                <a:spcPct val="200000"/>
              </a:lnSpc>
            </a:pPr>
            <a:r>
              <a:rPr lang="es-MX" sz="2400" dirty="0" smtClean="0"/>
              <a:t>Reduce el daño  hepatocelular  </a:t>
            </a:r>
            <a:r>
              <a:rPr lang="es-MX" sz="2400" dirty="0"/>
              <a:t>y cambios metabólicos por </a:t>
            </a:r>
            <a:r>
              <a:rPr lang="es-MX" sz="2400" dirty="0" smtClean="0"/>
              <a:t>congestión del remanente evidenciado post hepatectomía.</a:t>
            </a:r>
          </a:p>
          <a:p>
            <a:pPr>
              <a:lnSpc>
                <a:spcPct val="200000"/>
              </a:lnSpc>
            </a:pPr>
            <a:r>
              <a:rPr lang="es-MX" sz="2400" dirty="0" smtClean="0"/>
              <a:t>No afecta la tasa de recurrencia ni pronostico oncológico (CCR)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283968" y="54452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MX" dirty="0" smtClean="0"/>
              <a:t>British </a:t>
            </a:r>
            <a:r>
              <a:rPr lang="es-MX" dirty="0" err="1" smtClean="0"/>
              <a:t>Journal</a:t>
            </a:r>
            <a:r>
              <a:rPr lang="es-MX" dirty="0" smtClean="0"/>
              <a:t> of </a:t>
            </a:r>
            <a:r>
              <a:rPr lang="es-MX" dirty="0" err="1" smtClean="0"/>
              <a:t>Surgery</a:t>
            </a:r>
            <a:r>
              <a:rPr lang="es-MX" dirty="0" smtClean="0"/>
              <a:t> 2001;88:165-75</a:t>
            </a:r>
          </a:p>
          <a:p>
            <a:pPr algn="r"/>
            <a:r>
              <a:rPr lang="es-MX" dirty="0" err="1" smtClean="0"/>
              <a:t>Hepatology</a:t>
            </a:r>
            <a:r>
              <a:rPr lang="es-MX" dirty="0" smtClean="0"/>
              <a:t> 1996;24:1386-91</a:t>
            </a:r>
          </a:p>
          <a:p>
            <a:pPr algn="r"/>
            <a:r>
              <a:rPr lang="es-MX" dirty="0" smtClean="0"/>
              <a:t>Ann Surg 1991;213:227-9</a:t>
            </a:r>
          </a:p>
          <a:p>
            <a:pPr algn="r"/>
            <a:r>
              <a:rPr lang="es-MX" dirty="0"/>
              <a:t>Ann Surg </a:t>
            </a:r>
            <a:r>
              <a:rPr lang="es-MX" dirty="0" smtClean="0"/>
              <a:t>Oncol. </a:t>
            </a:r>
            <a:r>
              <a:rPr lang="is-IS" dirty="0"/>
              <a:t> </a:t>
            </a:r>
            <a:r>
              <a:rPr lang="is-IS" dirty="0" smtClean="0"/>
              <a:t>2016;23:3709-17</a:t>
            </a:r>
            <a:endParaRPr lang="es-MX" dirty="0" smtClean="0"/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Ventajas en PVE</a:t>
            </a:r>
            <a:endParaRPr lang="es-MX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s-MX" sz="2400" dirty="0" smtClean="0"/>
              <a:t>En comparación con </a:t>
            </a:r>
            <a:r>
              <a:rPr lang="es-MX" sz="2400" dirty="0" smtClean="0">
                <a:solidFill>
                  <a:schemeClr val="accent2"/>
                </a:solidFill>
              </a:rPr>
              <a:t>ALPPS</a:t>
            </a:r>
          </a:p>
          <a:p>
            <a:pPr lvl="1">
              <a:lnSpc>
                <a:spcPct val="200000"/>
              </a:lnSpc>
            </a:pPr>
            <a:r>
              <a:rPr lang="es-MX" sz="2000" dirty="0" smtClean="0"/>
              <a:t>2016</a:t>
            </a:r>
          </a:p>
          <a:p>
            <a:pPr lvl="1">
              <a:lnSpc>
                <a:spcPct val="200000"/>
              </a:lnSpc>
            </a:pPr>
            <a:r>
              <a:rPr lang="es-MX" sz="2000" dirty="0" smtClean="0"/>
              <a:t>90 estudios, 4352 pacientes</a:t>
            </a:r>
          </a:p>
          <a:p>
            <a:pPr lvl="1">
              <a:lnSpc>
                <a:spcPct val="200000"/>
              </a:lnSpc>
            </a:pPr>
            <a:r>
              <a:rPr lang="es-MX" sz="2000" dirty="0" smtClean="0"/>
              <a:t>ALPPS: </a:t>
            </a:r>
          </a:p>
          <a:p>
            <a:pPr lvl="2">
              <a:lnSpc>
                <a:spcPct val="200000"/>
              </a:lnSpc>
            </a:pPr>
            <a:r>
              <a:rPr lang="es-MX" sz="1600" dirty="0" smtClean="0"/>
              <a:t>Mayor hipertrofia (76% VS 37%; P &lt; 0.001)</a:t>
            </a:r>
          </a:p>
          <a:p>
            <a:pPr lvl="2">
              <a:lnSpc>
                <a:spcPct val="200000"/>
              </a:lnSpc>
            </a:pPr>
            <a:r>
              <a:rPr lang="es-MX" sz="1600" dirty="0" smtClean="0"/>
              <a:t>Mayor tasa de hepatectomía (100% vs 77%; p&lt;0.001)</a:t>
            </a:r>
          </a:p>
          <a:p>
            <a:pPr lvl="2">
              <a:lnSpc>
                <a:spcPct val="200000"/>
              </a:lnSpc>
            </a:pPr>
            <a:r>
              <a:rPr lang="es-MX" sz="1600" dirty="0" smtClean="0"/>
              <a:t>Tendencia a mayor morbilidad (73% vs 59%; p=0.16)</a:t>
            </a:r>
          </a:p>
          <a:p>
            <a:pPr lvl="2">
              <a:lnSpc>
                <a:spcPct val="200000"/>
              </a:lnSpc>
            </a:pPr>
            <a:r>
              <a:rPr lang="es-MX" sz="1600" dirty="0" smtClean="0"/>
              <a:t>Tendencia a mayor mortalidad ( 14% vs 7%; p=0.19)</a:t>
            </a: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6142707"/>
            <a:ext cx="315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Br J Surg. </a:t>
            </a:r>
            <a:r>
              <a:rPr lang="pl-PL" dirty="0" smtClean="0"/>
              <a:t>2016;103:1768-1782</a:t>
            </a:r>
            <a:r>
              <a:rPr lang="pl-PL" dirty="0"/>
              <a:t>.</a:t>
            </a:r>
            <a:endParaRPr lang="es-ES_trad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9" y="2708920"/>
            <a:ext cx="8312416" cy="1852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Ventajas en PVE</a:t>
            </a:r>
            <a:endParaRPr lang="es-MX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s-MX" sz="2400" dirty="0" smtClean="0"/>
              <a:t>En comparación con </a:t>
            </a:r>
            <a:r>
              <a:rPr lang="es-MX" sz="2400" dirty="0" smtClean="0">
                <a:solidFill>
                  <a:schemeClr val="accent2"/>
                </a:solidFill>
              </a:rPr>
              <a:t>Hepatectomía en 2 tiempos</a:t>
            </a:r>
          </a:p>
          <a:p>
            <a:pPr lvl="1"/>
            <a:r>
              <a:rPr lang="es-MX" sz="2000" dirty="0" smtClean="0"/>
              <a:t>Hipertrofia igual o mayor </a:t>
            </a:r>
          </a:p>
          <a:p>
            <a:pPr lvl="2"/>
            <a:r>
              <a:rPr lang="mr-IN" sz="1600" dirty="0"/>
              <a:t>(</a:t>
            </a:r>
            <a:r>
              <a:rPr lang="mr-IN" sz="1600" dirty="0" smtClean="0"/>
              <a:t>35%</a:t>
            </a:r>
            <a:r>
              <a:rPr lang="es-ES" sz="1600" dirty="0" smtClean="0"/>
              <a:t> </a:t>
            </a:r>
            <a:r>
              <a:rPr lang="mr-IN" sz="1600" dirty="0" err="1" smtClean="0"/>
              <a:t>vs</a:t>
            </a:r>
            <a:r>
              <a:rPr lang="mr-IN" sz="1600" dirty="0" smtClean="0"/>
              <a:t> </a:t>
            </a:r>
            <a:r>
              <a:rPr lang="mr-IN" sz="1600" dirty="0"/>
              <a:t>28</a:t>
            </a:r>
            <a:r>
              <a:rPr lang="mr-IN" sz="1600" dirty="0" smtClean="0"/>
              <a:t>%; </a:t>
            </a:r>
            <a:r>
              <a:rPr lang="mr-IN" sz="1600" dirty="0" err="1" smtClean="0"/>
              <a:t>P</a:t>
            </a:r>
            <a:r>
              <a:rPr lang="es-ES" sz="1600" dirty="0" smtClean="0"/>
              <a:t> =0</a:t>
            </a:r>
            <a:r>
              <a:rPr lang="mr-IN" sz="1600" dirty="0" smtClean="0"/>
              <a:t>.7)</a:t>
            </a:r>
            <a:r>
              <a:rPr lang="es-ES" sz="1600" dirty="0"/>
              <a:t>	</a:t>
            </a:r>
            <a:r>
              <a:rPr lang="es-ES" sz="1600" dirty="0" smtClean="0"/>
              <a:t>	</a:t>
            </a:r>
            <a:r>
              <a:rPr lang="fr-FR" sz="1600" dirty="0" smtClean="0"/>
              <a:t>J </a:t>
            </a:r>
            <a:r>
              <a:rPr lang="fr-FR" sz="1600" dirty="0" err="1"/>
              <a:t>Gastrointest</a:t>
            </a:r>
            <a:r>
              <a:rPr lang="fr-FR" sz="1600" dirty="0"/>
              <a:t> </a:t>
            </a:r>
            <a:r>
              <a:rPr lang="fr-FR" sz="1600" dirty="0" err="1"/>
              <a:t>Surg</a:t>
            </a:r>
            <a:r>
              <a:rPr lang="fr-FR" sz="1600" dirty="0"/>
              <a:t> 2008; </a:t>
            </a:r>
            <a:r>
              <a:rPr lang="fr-FR" sz="1600" dirty="0" smtClean="0"/>
              <a:t>12:297–303</a:t>
            </a:r>
            <a:endParaRPr lang="es-ES" sz="1600" dirty="0" smtClean="0"/>
          </a:p>
          <a:p>
            <a:pPr lvl="2"/>
            <a:r>
              <a:rPr lang="mr-IN" sz="1600" dirty="0"/>
              <a:t>(40% </a:t>
            </a:r>
            <a:r>
              <a:rPr lang="mr-IN" sz="1600" dirty="0" err="1"/>
              <a:t>vs</a:t>
            </a:r>
            <a:r>
              <a:rPr lang="mr-IN" sz="1600" dirty="0"/>
              <a:t> 30</a:t>
            </a:r>
            <a:r>
              <a:rPr lang="mr-IN" sz="1600" dirty="0" smtClean="0"/>
              <a:t>%;</a:t>
            </a:r>
            <a:r>
              <a:rPr lang="es-ES" sz="1600" dirty="0" smtClean="0"/>
              <a:t> </a:t>
            </a:r>
            <a:r>
              <a:rPr lang="mr-IN" sz="1600" dirty="0" err="1" smtClean="0"/>
              <a:t>P</a:t>
            </a:r>
            <a:r>
              <a:rPr lang="es-ES" sz="1600" dirty="0" smtClean="0"/>
              <a:t>=0.</a:t>
            </a:r>
            <a:r>
              <a:rPr lang="mr-IN" sz="1600" dirty="0" smtClean="0"/>
              <a:t>05)</a:t>
            </a:r>
            <a:r>
              <a:rPr lang="es-ES" sz="1600" dirty="0" smtClean="0"/>
              <a:t>               	</a:t>
            </a:r>
            <a:r>
              <a:rPr lang="it-IT" sz="1600" dirty="0" err="1" smtClean="0"/>
              <a:t>Eur</a:t>
            </a:r>
            <a:r>
              <a:rPr lang="it-IT" sz="1600" dirty="0" smtClean="0"/>
              <a:t>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Surg</a:t>
            </a:r>
            <a:r>
              <a:rPr lang="it-IT" sz="1600" dirty="0"/>
              <a:t> </a:t>
            </a:r>
            <a:r>
              <a:rPr lang="it-IT" sz="1600" dirty="0" err="1"/>
              <a:t>Oncol</a:t>
            </a:r>
            <a:r>
              <a:rPr lang="it-IT" sz="1600" dirty="0"/>
              <a:t> 2012; </a:t>
            </a:r>
            <a:r>
              <a:rPr lang="it-IT" sz="1600" dirty="0" smtClean="0"/>
              <a:t>38:586–593</a:t>
            </a:r>
            <a:endParaRPr lang="es-ES" sz="1600" dirty="0"/>
          </a:p>
          <a:p>
            <a:pPr lvl="1"/>
            <a:endParaRPr lang="es-ES" sz="2000" dirty="0" smtClean="0"/>
          </a:p>
          <a:p>
            <a:pPr lvl="1"/>
            <a:r>
              <a:rPr lang="es-ES" sz="2000" dirty="0" smtClean="0"/>
              <a:t>Menor morbilidad asociada por procedimiento</a:t>
            </a:r>
          </a:p>
          <a:p>
            <a:pPr lvl="2"/>
            <a:r>
              <a:rPr lang="es-ES" sz="1600" dirty="0" smtClean="0"/>
              <a:t>36% vs 6%  p&lt;0.05			</a:t>
            </a:r>
            <a:r>
              <a:rPr lang="fr-FR" sz="1600" dirty="0" smtClean="0"/>
              <a:t>J </a:t>
            </a:r>
            <a:r>
              <a:rPr lang="fr-FR" sz="1600" dirty="0"/>
              <a:t>Vasc Interv Radiol. </a:t>
            </a:r>
            <a:r>
              <a:rPr lang="fr-FR" sz="1600" dirty="0" smtClean="0"/>
              <a:t>2013;24:241-54</a:t>
            </a:r>
          </a:p>
          <a:p>
            <a:pPr lvl="1"/>
            <a:endParaRPr lang="fr-FR" sz="2000" dirty="0"/>
          </a:p>
          <a:p>
            <a:pPr lvl="1"/>
            <a:r>
              <a:rPr lang="es-ES" sz="2000" dirty="0" smtClean="0"/>
              <a:t>Morbimortalidad sin diferencia estadística post </a:t>
            </a:r>
            <a:r>
              <a:rPr lang="es-ES" sz="2000" dirty="0" err="1" smtClean="0"/>
              <a:t>hepatectomía</a:t>
            </a:r>
            <a:endParaRPr lang="es-ES" sz="2000" dirty="0" smtClean="0"/>
          </a:p>
          <a:p>
            <a:pPr lvl="2"/>
            <a:r>
              <a:rPr lang="mr-IN" sz="1600" dirty="0"/>
              <a:t>[RR], 1.08; 95% </a:t>
            </a:r>
            <a:r>
              <a:rPr lang="mr-IN" sz="1600" dirty="0" smtClean="0"/>
              <a:t>CI,</a:t>
            </a:r>
            <a:r>
              <a:rPr lang="es-ES" sz="1600" dirty="0" smtClean="0"/>
              <a:t> </a:t>
            </a:r>
            <a:r>
              <a:rPr lang="mr-IN" sz="1600" dirty="0" err="1" smtClean="0"/>
              <a:t>P</a:t>
            </a:r>
            <a:r>
              <a:rPr lang="mr-IN" sz="1600" dirty="0" smtClean="0"/>
              <a:t> </a:t>
            </a:r>
            <a:r>
              <a:rPr lang="mr-IN" sz="1600" dirty="0"/>
              <a:t>= </a:t>
            </a:r>
            <a:r>
              <a:rPr lang="es-ES" sz="1600" dirty="0" smtClean="0"/>
              <a:t>0</a:t>
            </a:r>
            <a:r>
              <a:rPr lang="mr-IN" sz="1600" dirty="0" smtClean="0"/>
              <a:t>.83</a:t>
            </a:r>
            <a:endParaRPr lang="es-ES" sz="1600" dirty="0" smtClean="0"/>
          </a:p>
          <a:p>
            <a:pPr lvl="2"/>
            <a:r>
              <a:rPr lang="es-ES" sz="1600" dirty="0" smtClean="0"/>
              <a:t>[</a:t>
            </a:r>
            <a:r>
              <a:rPr lang="mr-IN" sz="1600" dirty="0" smtClean="0"/>
              <a:t>RR</a:t>
            </a:r>
            <a:r>
              <a:rPr lang="es-ES" sz="1600" dirty="0" smtClean="0"/>
              <a:t>]</a:t>
            </a:r>
            <a:r>
              <a:rPr lang="mr-IN" sz="1600" dirty="0" smtClean="0"/>
              <a:t>,0.87</a:t>
            </a:r>
            <a:r>
              <a:rPr lang="mr-IN" sz="1600" dirty="0"/>
              <a:t>; 95% </a:t>
            </a:r>
            <a:r>
              <a:rPr lang="mr-IN" sz="1600" dirty="0" smtClean="0"/>
              <a:t>CI</a:t>
            </a:r>
            <a:r>
              <a:rPr lang="es-ES" sz="1600" dirty="0" smtClean="0"/>
              <a:t>,</a:t>
            </a:r>
            <a:r>
              <a:rPr lang="mr-IN" sz="1600" dirty="0" smtClean="0"/>
              <a:t> </a:t>
            </a:r>
            <a:r>
              <a:rPr lang="mr-IN" sz="1600" dirty="0" err="1"/>
              <a:t>P</a:t>
            </a:r>
            <a:r>
              <a:rPr lang="mr-IN" sz="1600" dirty="0"/>
              <a:t> </a:t>
            </a:r>
            <a:r>
              <a:rPr lang="mr-IN" sz="1600" dirty="0" smtClean="0"/>
              <a:t>=</a:t>
            </a:r>
            <a:r>
              <a:rPr lang="es-ES" sz="1600" dirty="0" smtClean="0"/>
              <a:t>0</a:t>
            </a:r>
            <a:r>
              <a:rPr lang="mr-IN" sz="1600" dirty="0" smtClean="0"/>
              <a:t>.85</a:t>
            </a:r>
            <a:r>
              <a:rPr lang="es-ES" sz="1600" dirty="0" smtClean="0"/>
              <a:t>		</a:t>
            </a:r>
            <a:r>
              <a:rPr lang="es-ES" sz="1600" dirty="0" err="1" smtClean="0"/>
              <a:t>Surgery</a:t>
            </a:r>
            <a:r>
              <a:rPr lang="es-ES" sz="1600" dirty="0" smtClean="0"/>
              <a:t>. </a:t>
            </a:r>
            <a:r>
              <a:rPr lang="mr-IN" sz="1600" dirty="0" smtClean="0"/>
              <a:t>201</a:t>
            </a:r>
            <a:r>
              <a:rPr lang="es-ES" sz="1600" dirty="0" smtClean="0"/>
              <a:t>5</a:t>
            </a:r>
            <a:r>
              <a:rPr lang="mr-IN" sz="1600" dirty="0" smtClean="0"/>
              <a:t>;157:690-8</a:t>
            </a:r>
            <a:endParaRPr lang="es-ES" sz="1600" dirty="0" smtClean="0"/>
          </a:p>
          <a:p>
            <a:pPr lvl="1"/>
            <a:endParaRPr lang="es-ES" sz="2000" dirty="0" smtClean="0"/>
          </a:p>
          <a:p>
            <a:pPr lvl="1"/>
            <a:r>
              <a:rPr lang="es-ES" sz="2000" dirty="0" smtClean="0"/>
              <a:t>Menor estadía hospitalaria</a:t>
            </a:r>
          </a:p>
          <a:p>
            <a:pPr lvl="2"/>
            <a:r>
              <a:rPr lang="es-ES" sz="1600" dirty="0" smtClean="0"/>
              <a:t>4 v/s 8 días p &lt;0.01     		  </a:t>
            </a:r>
            <a:r>
              <a:rPr lang="de-DE" sz="1600" dirty="0"/>
              <a:t>J </a:t>
            </a:r>
            <a:r>
              <a:rPr lang="de-DE" sz="1600" dirty="0" err="1"/>
              <a:t>Gastrointest</a:t>
            </a:r>
            <a:r>
              <a:rPr lang="de-DE" sz="1600" dirty="0"/>
              <a:t> </a:t>
            </a:r>
            <a:r>
              <a:rPr lang="de-DE" sz="1600" dirty="0" err="1"/>
              <a:t>Surg</a:t>
            </a:r>
            <a:r>
              <a:rPr lang="de-DE" sz="1600" dirty="0"/>
              <a:t> 2002; </a:t>
            </a:r>
            <a:r>
              <a:rPr lang="de-DE" sz="1600" dirty="0" smtClean="0"/>
              <a:t>6:905–913</a:t>
            </a:r>
            <a:endParaRPr lang="es-MX" sz="2000" dirty="0" smtClean="0"/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0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Alternativas </a:t>
            </a:r>
            <a:r>
              <a:rPr lang="es-MX" dirty="0" err="1" smtClean="0"/>
              <a:t>Rx</a:t>
            </a:r>
            <a:r>
              <a:rPr lang="es-MX" dirty="0" smtClean="0"/>
              <a:t> </a:t>
            </a:r>
            <a:r>
              <a:rPr lang="es-MX" dirty="0" err="1" smtClean="0"/>
              <a:t>Intervencional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3429000"/>
            <a:ext cx="3528392" cy="5760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MX" dirty="0" smtClean="0"/>
              <a:t>Embolización portal</a:t>
            </a:r>
          </a:p>
          <a:p>
            <a:endParaRPr lang="es-MX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5256076" y="1412776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Cianocrilato</a:t>
            </a: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5256076" y="1975491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Emboesferas</a:t>
            </a: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5329816" y="2579092"/>
            <a:ext cx="1728192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OH 100%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5274125" y="3709907"/>
            <a:ext cx="1548172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Gelfoam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5256632" y="4919479"/>
            <a:ext cx="205222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Fibrin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glue</a:t>
            </a: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12 Conector angular"/>
          <p:cNvCxnSpPr>
            <a:stCxn id="3" idx="3"/>
            <a:endCxn id="7" idx="1"/>
          </p:cNvCxnSpPr>
          <p:nvPr/>
        </p:nvCxnSpPr>
        <p:spPr>
          <a:xfrm flipV="1">
            <a:off x="4067944" y="1700808"/>
            <a:ext cx="1188132" cy="201622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angular"/>
          <p:cNvCxnSpPr>
            <a:stCxn id="3" idx="3"/>
            <a:endCxn id="8" idx="1"/>
          </p:cNvCxnSpPr>
          <p:nvPr/>
        </p:nvCxnSpPr>
        <p:spPr>
          <a:xfrm flipV="1">
            <a:off x="4067944" y="2263523"/>
            <a:ext cx="1188132" cy="145350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angular"/>
          <p:cNvCxnSpPr>
            <a:stCxn id="3" idx="3"/>
            <a:endCxn id="9" idx="1"/>
          </p:cNvCxnSpPr>
          <p:nvPr/>
        </p:nvCxnSpPr>
        <p:spPr>
          <a:xfrm flipV="1">
            <a:off x="4067944" y="2867124"/>
            <a:ext cx="1261872" cy="849908"/>
          </a:xfrm>
          <a:prstGeom prst="bentConnector3">
            <a:avLst>
              <a:gd name="adj1" fmla="val 4710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angular"/>
          <p:cNvCxnSpPr>
            <a:stCxn id="3" idx="3"/>
            <a:endCxn id="10" idx="1"/>
          </p:cNvCxnSpPr>
          <p:nvPr/>
        </p:nvCxnSpPr>
        <p:spPr>
          <a:xfrm>
            <a:off x="4067944" y="3717032"/>
            <a:ext cx="1206181" cy="28090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angular"/>
          <p:cNvCxnSpPr>
            <a:stCxn id="3" idx="3"/>
            <a:endCxn id="11" idx="1"/>
          </p:cNvCxnSpPr>
          <p:nvPr/>
        </p:nvCxnSpPr>
        <p:spPr>
          <a:xfrm>
            <a:off x="4067944" y="3717032"/>
            <a:ext cx="1188688" cy="149047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ame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5256076" y="4396315"/>
            <a:ext cx="3132443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3200" dirty="0" smtClean="0"/>
              <a:t>Espuma Polidocanol</a:t>
            </a: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5329816" y="3182693"/>
            <a:ext cx="1728192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Lipidol</a:t>
            </a:r>
          </a:p>
        </p:txBody>
      </p:sp>
      <p:sp>
        <p:nvSpPr>
          <p:cNvPr id="25" name="2 Marcador de contenido"/>
          <p:cNvSpPr txBox="1">
            <a:spLocks/>
          </p:cNvSpPr>
          <p:nvPr/>
        </p:nvSpPr>
        <p:spPr>
          <a:xfrm>
            <a:off x="5329816" y="5408682"/>
            <a:ext cx="205222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Coil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2 Marcador de contenido"/>
          <p:cNvSpPr txBox="1">
            <a:spLocks/>
          </p:cNvSpPr>
          <p:nvPr/>
        </p:nvSpPr>
        <p:spPr>
          <a:xfrm>
            <a:off x="5332553" y="5972992"/>
            <a:ext cx="2979487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Amplatzer plugs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16 Conector angular"/>
          <p:cNvCxnSpPr>
            <a:stCxn id="3" idx="3"/>
            <a:endCxn id="18" idx="1"/>
          </p:cNvCxnSpPr>
          <p:nvPr/>
        </p:nvCxnSpPr>
        <p:spPr>
          <a:xfrm flipV="1">
            <a:off x="4067944" y="3470725"/>
            <a:ext cx="1261872" cy="246307"/>
          </a:xfrm>
          <a:prstGeom prst="bentConnector3">
            <a:avLst>
              <a:gd name="adj1" fmla="val 4710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16 Conector angular"/>
          <p:cNvCxnSpPr>
            <a:stCxn id="3" idx="3"/>
          </p:cNvCxnSpPr>
          <p:nvPr/>
        </p:nvCxnSpPr>
        <p:spPr>
          <a:xfrm>
            <a:off x="4067944" y="3717032"/>
            <a:ext cx="1331282" cy="914415"/>
          </a:xfrm>
          <a:prstGeom prst="bentConnector3">
            <a:avLst>
              <a:gd name="adj1" fmla="val 4587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16 Conector angular"/>
          <p:cNvCxnSpPr>
            <a:stCxn id="3" idx="3"/>
            <a:endCxn id="25" idx="1"/>
          </p:cNvCxnSpPr>
          <p:nvPr/>
        </p:nvCxnSpPr>
        <p:spPr>
          <a:xfrm>
            <a:off x="4067944" y="3717032"/>
            <a:ext cx="1261872" cy="1979682"/>
          </a:xfrm>
          <a:prstGeom prst="bentConnector3">
            <a:avLst>
              <a:gd name="adj1" fmla="val 4710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16 Conector angular"/>
          <p:cNvCxnSpPr>
            <a:stCxn id="3" idx="3"/>
            <a:endCxn id="28" idx="1"/>
          </p:cNvCxnSpPr>
          <p:nvPr/>
        </p:nvCxnSpPr>
        <p:spPr>
          <a:xfrm>
            <a:off x="4067944" y="3717032"/>
            <a:ext cx="1264609" cy="2543992"/>
          </a:xfrm>
          <a:prstGeom prst="bentConnector3">
            <a:avLst>
              <a:gd name="adj1" fmla="val 4710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Variantes anatómicas</a:t>
            </a:r>
            <a:endParaRPr lang="es-MX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9385" t="7921" r="51603" b="18250"/>
          <a:stretch/>
        </p:blipFill>
        <p:spPr bwMode="auto">
          <a:xfrm>
            <a:off x="5220072" y="1536949"/>
            <a:ext cx="3384376" cy="484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9444" t="25500" r="51969" b="30104"/>
          <a:stretch/>
        </p:blipFill>
        <p:spPr bwMode="auto">
          <a:xfrm>
            <a:off x="645244" y="2132856"/>
            <a:ext cx="500687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Técnicas de PVE</a:t>
            </a:r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8069" t="30533" r="8457" b="15567"/>
          <a:stretch>
            <a:fillRect/>
          </a:stretch>
        </p:blipFill>
        <p:spPr bwMode="auto">
          <a:xfrm>
            <a:off x="323528" y="1417638"/>
            <a:ext cx="8568952" cy="311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5594" y="6165304"/>
            <a:ext cx="220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Front </a:t>
            </a:r>
            <a:r>
              <a:rPr lang="es-ES_tradnl" dirty="0" err="1" smtClean="0"/>
              <a:t>Surg</a:t>
            </a:r>
            <a:r>
              <a:rPr lang="es-ES_tradnl" dirty="0" smtClean="0"/>
              <a:t>. 2016;3:14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8580" r="45275" b="26061"/>
          <a:stretch/>
        </p:blipFill>
        <p:spPr>
          <a:xfrm>
            <a:off x="601216" y="4455566"/>
            <a:ext cx="2170584" cy="1627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49540" r="36213" b="25908"/>
          <a:stretch/>
        </p:blipFill>
        <p:spPr>
          <a:xfrm>
            <a:off x="3411896" y="4680307"/>
            <a:ext cx="5472608" cy="140319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059832" y="4529947"/>
            <a:ext cx="0" cy="17793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11896" y="2348880"/>
            <a:ext cx="72805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39952" y="2636912"/>
            <a:ext cx="136815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21566" y="2348880"/>
            <a:ext cx="10587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37552" y="2636912"/>
            <a:ext cx="10587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067944" y="2996952"/>
            <a:ext cx="12961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03586" y="3068960"/>
            <a:ext cx="12961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21566" y="3356992"/>
            <a:ext cx="213886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03586" y="3789040"/>
            <a:ext cx="8820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716016" y="3789040"/>
            <a:ext cx="8820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Técnicas de PVE</a:t>
            </a:r>
            <a:endParaRPr lang="es-MX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 smtClean="0"/>
              <a:t>Porta derecha</a:t>
            </a:r>
          </a:p>
          <a:p>
            <a:pPr lvl="1"/>
            <a:r>
              <a:rPr lang="es-ES_tradnl" dirty="0" smtClean="0"/>
              <a:t>0.5-2.3 cm</a:t>
            </a:r>
          </a:p>
          <a:p>
            <a:pPr lvl="1"/>
            <a:endParaRPr lang="es-ES_tradnl" dirty="0" smtClean="0"/>
          </a:p>
          <a:p>
            <a:pPr lvl="1"/>
            <a:r>
              <a:rPr lang="es-ES_tradnl" dirty="0" smtClean="0"/>
              <a:t>1cm de porta derecha debe quedar permeable</a:t>
            </a:r>
          </a:p>
          <a:p>
            <a:pPr lvl="2"/>
            <a:r>
              <a:rPr lang="es-ES_tradnl" dirty="0" smtClean="0"/>
              <a:t>Facilita Resección</a:t>
            </a:r>
          </a:p>
          <a:p>
            <a:pPr lvl="2"/>
            <a:r>
              <a:rPr lang="es-ES_tradnl" dirty="0" smtClean="0"/>
              <a:t>Menor migración de trombo</a:t>
            </a:r>
          </a:p>
          <a:p>
            <a:pPr lvl="2"/>
            <a:endParaRPr lang="es-ES_tradnl" dirty="0" smtClean="0"/>
          </a:p>
          <a:p>
            <a:pPr lvl="2"/>
            <a:endParaRPr lang="es-ES_tradnl" dirty="0" smtClean="0"/>
          </a:p>
          <a:p>
            <a:pPr lvl="1"/>
            <a:endParaRPr lang="es-ES_tradnl" dirty="0"/>
          </a:p>
        </p:txBody>
      </p:sp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5594" y="6165304"/>
            <a:ext cx="220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Front </a:t>
            </a:r>
            <a:r>
              <a:rPr lang="es-ES_tradnl" dirty="0" err="1" smtClean="0"/>
              <a:t>Surg</a:t>
            </a:r>
            <a:r>
              <a:rPr lang="es-ES_tradnl" dirty="0" smtClean="0"/>
              <a:t>. 2016;3:14</a:t>
            </a:r>
            <a:endParaRPr lang="es-ES_trad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74865"/>
            <a:ext cx="4369296" cy="37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9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Técnicas de PVE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Transesplénico</a:t>
            </a:r>
            <a:endParaRPr lang="es-ES_tradnl" dirty="0" smtClean="0"/>
          </a:p>
          <a:p>
            <a:pPr lvl="1"/>
            <a:r>
              <a:rPr lang="es-ES_tradnl" dirty="0" err="1" smtClean="0"/>
              <a:t>Sarwar</a:t>
            </a:r>
            <a:endParaRPr lang="es-ES_tradnl" dirty="0" smtClean="0"/>
          </a:p>
          <a:p>
            <a:pPr lvl="1"/>
            <a:r>
              <a:rPr lang="es-ES_tradnl" dirty="0" smtClean="0"/>
              <a:t>2016</a:t>
            </a:r>
          </a:p>
          <a:p>
            <a:pPr lvl="1"/>
            <a:endParaRPr lang="es-ES_tradnl" dirty="0"/>
          </a:p>
          <a:p>
            <a:r>
              <a:rPr lang="es-ES_tradnl" dirty="0" err="1" smtClean="0"/>
              <a:t>Transyugular</a:t>
            </a:r>
            <a:endParaRPr lang="es-ES_tradnl" dirty="0" smtClean="0"/>
          </a:p>
          <a:p>
            <a:pPr lvl="1"/>
            <a:r>
              <a:rPr lang="es-ES_tradnl" dirty="0" err="1" smtClean="0"/>
              <a:t>Perarnau</a:t>
            </a:r>
            <a:endParaRPr lang="es-ES_tradnl" dirty="0" smtClean="0"/>
          </a:p>
          <a:p>
            <a:pPr lvl="1"/>
            <a:r>
              <a:rPr lang="es-ES_tradnl" dirty="0" smtClean="0"/>
              <a:t>2003</a:t>
            </a:r>
            <a:endParaRPr lang="es-ES_tradnl" dirty="0"/>
          </a:p>
        </p:txBody>
      </p:sp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7960" y="6021288"/>
            <a:ext cx="4494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Cardiovasc</a:t>
            </a:r>
            <a:r>
              <a:rPr lang="es-ES_tradnl" dirty="0"/>
              <a:t> </a:t>
            </a:r>
            <a:r>
              <a:rPr lang="es-ES_tradnl" dirty="0" err="1"/>
              <a:t>Intervent</a:t>
            </a:r>
            <a:r>
              <a:rPr lang="es-ES_tradnl" dirty="0"/>
              <a:t> </a:t>
            </a:r>
            <a:r>
              <a:rPr lang="es-ES_tradnl" dirty="0" err="1"/>
              <a:t>Radiol</a:t>
            </a:r>
            <a:r>
              <a:rPr lang="es-ES_tradnl" dirty="0"/>
              <a:t>. 2016; 39:1514–8</a:t>
            </a:r>
            <a:r>
              <a:rPr lang="es-ES_tradnl" dirty="0" smtClean="0"/>
              <a:t>.</a:t>
            </a:r>
          </a:p>
          <a:p>
            <a:r>
              <a:rPr lang="es-ES_tradnl" dirty="0" err="1"/>
              <a:t>Hepatogastroenterology</a:t>
            </a:r>
            <a:r>
              <a:rPr lang="es-ES_tradnl" dirty="0"/>
              <a:t>. 2003; 50: 610–3.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1" b="53225"/>
          <a:stretch/>
        </p:blipFill>
        <p:spPr>
          <a:xfrm>
            <a:off x="2915816" y="2204865"/>
            <a:ext cx="1774805" cy="1244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4"/>
          <a:stretch/>
        </p:blipFill>
        <p:spPr>
          <a:xfrm>
            <a:off x="4834396" y="2204864"/>
            <a:ext cx="1780963" cy="1267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05" y="2204864"/>
            <a:ext cx="1850539" cy="126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Materiales de PVE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8069" t="13734" r="8063" b="16967"/>
          <a:stretch>
            <a:fillRect/>
          </a:stretch>
        </p:blipFill>
        <p:spPr bwMode="auto">
          <a:xfrm>
            <a:off x="251520" y="1556792"/>
            <a:ext cx="8683452" cy="403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5594" y="6165304"/>
            <a:ext cx="220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Front </a:t>
            </a:r>
            <a:r>
              <a:rPr lang="es-ES_tradnl" dirty="0" err="1" smtClean="0"/>
              <a:t>Surg</a:t>
            </a:r>
            <a:r>
              <a:rPr lang="es-ES_tradnl" dirty="0" smtClean="0"/>
              <a:t>. 2016;3:14</a:t>
            </a:r>
            <a:endParaRPr lang="es-ES_tradnl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547664" y="2420888"/>
            <a:ext cx="360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47664" y="3140968"/>
            <a:ext cx="360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47664" y="3429000"/>
            <a:ext cx="12961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47664" y="3645024"/>
            <a:ext cx="360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47664" y="4437112"/>
            <a:ext cx="360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47664" y="4581128"/>
            <a:ext cx="360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11960" y="2564904"/>
            <a:ext cx="86409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27984" y="2708920"/>
            <a:ext cx="11521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44008" y="3140968"/>
            <a:ext cx="6480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29504" y="3664840"/>
            <a:ext cx="862576" cy="87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330056" y="3859169"/>
            <a:ext cx="962024" cy="40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898768" y="4147445"/>
            <a:ext cx="962024" cy="40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64088" y="4433100"/>
            <a:ext cx="962024" cy="40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849044" y="5256165"/>
            <a:ext cx="962024" cy="40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Volumetría pre operatoria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MX" dirty="0" smtClean="0"/>
              <a:t>Software:</a:t>
            </a:r>
          </a:p>
          <a:p>
            <a:pPr lvl="1"/>
            <a:r>
              <a:rPr lang="es-MX" dirty="0" smtClean="0"/>
              <a:t>(</a:t>
            </a:r>
            <a:r>
              <a:rPr lang="es-MX" dirty="0" err="1" smtClean="0"/>
              <a:t>Vol</a:t>
            </a:r>
            <a:r>
              <a:rPr lang="es-MX" dirty="0" smtClean="0"/>
              <a:t> resecado – </a:t>
            </a:r>
            <a:r>
              <a:rPr lang="es-MX" dirty="0" err="1" smtClean="0"/>
              <a:t>vol</a:t>
            </a:r>
            <a:r>
              <a:rPr lang="es-MX" dirty="0" smtClean="0"/>
              <a:t> tu </a:t>
            </a:r>
            <a:r>
              <a:rPr lang="es-MX" dirty="0" err="1" smtClean="0"/>
              <a:t>resec</a:t>
            </a:r>
            <a:r>
              <a:rPr lang="es-MX" dirty="0" smtClean="0"/>
              <a:t>) / (VHT – </a:t>
            </a:r>
            <a:r>
              <a:rPr lang="es-MX" dirty="0" err="1" smtClean="0"/>
              <a:t>Vol</a:t>
            </a:r>
            <a:r>
              <a:rPr lang="es-MX" dirty="0" smtClean="0"/>
              <a:t> tu total)</a:t>
            </a:r>
          </a:p>
          <a:p>
            <a:endParaRPr lang="es-MX" dirty="0" smtClean="0"/>
          </a:p>
          <a:p>
            <a:r>
              <a:rPr lang="es-MX" dirty="0" smtClean="0"/>
              <a:t>Estimar volumen hepático pre op con formula</a:t>
            </a:r>
          </a:p>
          <a:p>
            <a:pPr lvl="1"/>
            <a:r>
              <a:rPr lang="es-MX" dirty="0" smtClean="0"/>
              <a:t>VHT= 706.2 x </a:t>
            </a:r>
            <a:r>
              <a:rPr lang="es-MX" dirty="0" err="1" smtClean="0"/>
              <a:t>vol</a:t>
            </a:r>
            <a:r>
              <a:rPr lang="es-MX" dirty="0" smtClean="0"/>
              <a:t> </a:t>
            </a:r>
            <a:r>
              <a:rPr lang="es-MX" dirty="0" err="1" smtClean="0"/>
              <a:t>sup</a:t>
            </a:r>
            <a:r>
              <a:rPr lang="es-MX" dirty="0" smtClean="0"/>
              <a:t> </a:t>
            </a:r>
            <a:r>
              <a:rPr lang="es-MX" dirty="0" err="1" smtClean="0"/>
              <a:t>corp</a:t>
            </a:r>
            <a:r>
              <a:rPr lang="es-MX" dirty="0" smtClean="0"/>
              <a:t> + 2.4</a:t>
            </a:r>
          </a:p>
          <a:p>
            <a:endParaRPr lang="es-MX" dirty="0" smtClean="0"/>
          </a:p>
          <a:p>
            <a:r>
              <a:rPr lang="es-MX" dirty="0" smtClean="0"/>
              <a:t>Indexar por peso del paciente </a:t>
            </a:r>
          </a:p>
          <a:p>
            <a:pPr lvl="1"/>
            <a:r>
              <a:rPr lang="es-MX" dirty="0" smtClean="0"/>
              <a:t>VHR &gt;0.5% del peso</a:t>
            </a:r>
          </a:p>
          <a:p>
            <a:pPr lvl="1"/>
            <a:endParaRPr lang="es-MX" dirty="0"/>
          </a:p>
          <a:p>
            <a:r>
              <a:rPr lang="es-MX" dirty="0" smtClean="0"/>
              <a:t>Tasa quinetica de crecimiento</a:t>
            </a:r>
          </a:p>
          <a:p>
            <a:pPr lvl="1"/>
            <a:r>
              <a:rPr lang="es-MX" dirty="0" smtClean="0"/>
              <a:t>% de hipertrofia de remanente/semana de PVE </a:t>
            </a:r>
          </a:p>
          <a:p>
            <a:endParaRPr lang="es-MX" dirty="0" smtClean="0"/>
          </a:p>
          <a:p>
            <a:r>
              <a:rPr lang="es-MX" dirty="0" smtClean="0"/>
              <a:t>Complementar con estudios funcionales como verde de indocianina o cintigrafía hepática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932040" y="6309320"/>
            <a:ext cx="4066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dirty="0" smtClean="0"/>
              <a:t>British </a:t>
            </a:r>
            <a:r>
              <a:rPr lang="es-MX" dirty="0" err="1" smtClean="0"/>
              <a:t>Journal</a:t>
            </a:r>
            <a:r>
              <a:rPr lang="es-MX" dirty="0" smtClean="0"/>
              <a:t> of </a:t>
            </a:r>
            <a:r>
              <a:rPr lang="es-MX" dirty="0" err="1" smtClean="0"/>
              <a:t>Surgery</a:t>
            </a:r>
            <a:r>
              <a:rPr lang="es-MX" dirty="0" smtClean="0"/>
              <a:t> 2001;88:165-75</a:t>
            </a: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ESCENARIOS</a:t>
            </a:r>
            <a:endParaRPr lang="es-MX" dirty="0"/>
          </a:p>
        </p:txBody>
      </p:sp>
      <p:pic>
        <p:nvPicPr>
          <p:cNvPr id="23554" name="Picture 2" descr="Resultado de imagen para LIVER METASTASES SC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3" y="2013367"/>
            <a:ext cx="3923928" cy="2831266"/>
          </a:xfrm>
          <a:prstGeom prst="rect">
            <a:avLst/>
          </a:prstGeom>
          <a:noFill/>
        </p:spPr>
      </p:pic>
      <p:pic>
        <p:nvPicPr>
          <p:cNvPr id="23556" name="Picture 4" descr="Resultado de imagen para single LIVER METASTASES SC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6302"/>
            <a:ext cx="3491880" cy="2885396"/>
          </a:xfrm>
          <a:prstGeom prst="rect">
            <a:avLst/>
          </a:prstGeom>
          <a:noFill/>
        </p:spPr>
      </p:pic>
      <p:pic>
        <p:nvPicPr>
          <p:cNvPr id="23560" name="Picture 8" descr="Resultado de imagen para portal embolization t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6109" y="1196752"/>
            <a:ext cx="4671783" cy="2448272"/>
          </a:xfrm>
          <a:prstGeom prst="rect">
            <a:avLst/>
          </a:prstGeom>
          <a:noFill/>
        </p:spPr>
      </p:pic>
      <p:pic>
        <p:nvPicPr>
          <p:cNvPr id="23562" name="Picture 10" descr="Resultado de imagen para portal embolization t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1740" y="3645024"/>
            <a:ext cx="4680520" cy="3169752"/>
          </a:xfrm>
          <a:prstGeom prst="rect">
            <a:avLst/>
          </a:prstGeom>
          <a:noFill/>
        </p:spPr>
      </p:pic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Indicaciones de PVE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MX" dirty="0" smtClean="0"/>
              <a:t>Escenario donde el remanente hepático sea insuficiente</a:t>
            </a:r>
          </a:p>
          <a:p>
            <a:pPr lvl="1">
              <a:lnSpc>
                <a:spcPct val="200000"/>
              </a:lnSpc>
            </a:pPr>
            <a:r>
              <a:rPr lang="es-MX" dirty="0" smtClean="0"/>
              <a:t>Tumores hepáticos 1° o 2°</a:t>
            </a:r>
          </a:p>
          <a:p>
            <a:pPr lvl="1">
              <a:lnSpc>
                <a:spcPct val="200000"/>
              </a:lnSpc>
            </a:pPr>
            <a:r>
              <a:rPr lang="es-MX" dirty="0" smtClean="0"/>
              <a:t>Tumores hepáticos únicos o múltiples</a:t>
            </a:r>
          </a:p>
          <a:p>
            <a:pPr lvl="1">
              <a:lnSpc>
                <a:spcPct val="200000"/>
              </a:lnSpc>
            </a:pPr>
            <a:r>
              <a:rPr lang="es-MX" dirty="0" smtClean="0"/>
              <a:t>Tumores Hepáticos benignos o malignos</a:t>
            </a:r>
          </a:p>
          <a:p>
            <a:pPr>
              <a:lnSpc>
                <a:spcPct val="200000"/>
              </a:lnSpc>
            </a:pPr>
            <a:r>
              <a:rPr lang="es-MX" dirty="0" smtClean="0"/>
              <a:t>Terapias hepáticas genéticas</a:t>
            </a:r>
          </a:p>
          <a:p>
            <a:pPr lvl="1">
              <a:lnSpc>
                <a:spcPct val="200000"/>
              </a:lnSpc>
            </a:pPr>
            <a:r>
              <a:rPr lang="es-MX" dirty="0" smtClean="0"/>
              <a:t>Hemofilia y trastornos metabólicos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4932040" y="6309320"/>
            <a:ext cx="4066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dirty="0" smtClean="0"/>
              <a:t>British </a:t>
            </a:r>
            <a:r>
              <a:rPr lang="es-MX" dirty="0" err="1" smtClean="0"/>
              <a:t>Journal</a:t>
            </a:r>
            <a:r>
              <a:rPr lang="es-MX" dirty="0" smtClean="0"/>
              <a:t> of </a:t>
            </a:r>
            <a:r>
              <a:rPr lang="es-MX" dirty="0" err="1" smtClean="0"/>
              <a:t>Surgery</a:t>
            </a:r>
            <a:r>
              <a:rPr lang="es-MX" dirty="0" smtClean="0"/>
              <a:t> 2001;88:165-75</a:t>
            </a: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Contraindicaciones de PVE</a:t>
            </a:r>
            <a:endParaRPr lang="es-MX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3484984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Severa hipertensión portal</a:t>
            </a:r>
          </a:p>
          <a:p>
            <a:pPr lvl="1"/>
            <a:r>
              <a:rPr lang="es-MX" b="1" dirty="0" smtClean="0">
                <a:solidFill>
                  <a:schemeClr val="bg1"/>
                </a:solidFill>
              </a:rPr>
              <a:t>Gradiente de vena hepática &gt; 12 mmHg</a:t>
            </a:r>
          </a:p>
          <a:p>
            <a:pPr lvl="1"/>
            <a:r>
              <a:rPr lang="es-MX" b="1" dirty="0" smtClean="0">
                <a:solidFill>
                  <a:schemeClr val="bg1"/>
                </a:solidFill>
              </a:rPr>
              <a:t>Ascitis refractaria</a:t>
            </a:r>
          </a:p>
          <a:p>
            <a:pPr lvl="1"/>
            <a:r>
              <a:rPr lang="es-MX" b="1" dirty="0" smtClean="0">
                <a:solidFill>
                  <a:schemeClr val="bg1"/>
                </a:solidFill>
              </a:rPr>
              <a:t>Hemorragia </a:t>
            </a:r>
            <a:r>
              <a:rPr lang="es-MX" b="1" dirty="0" err="1" smtClean="0">
                <a:solidFill>
                  <a:schemeClr val="bg1"/>
                </a:solidFill>
              </a:rPr>
              <a:t>variceal</a:t>
            </a:r>
            <a:endParaRPr lang="es-MX" b="1" dirty="0" smtClean="0">
              <a:solidFill>
                <a:schemeClr val="bg1"/>
              </a:solidFill>
            </a:endParaRPr>
          </a:p>
          <a:p>
            <a:r>
              <a:rPr lang="es-MX" b="1" dirty="0" smtClean="0">
                <a:solidFill>
                  <a:schemeClr val="bg1"/>
                </a:solidFill>
              </a:rPr>
              <a:t>Tumores con invasión portal 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Enfermedad hepática difusa</a:t>
            </a:r>
          </a:p>
          <a:p>
            <a:endParaRPr lang="es-MX" b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67544" y="4869160"/>
            <a:ext cx="8229600" cy="158417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Coagulopatía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Incorregible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MX" sz="3200" b="1" dirty="0" smtClean="0">
                <a:solidFill>
                  <a:schemeClr val="bg1"/>
                </a:solidFill>
              </a:rPr>
              <a:t>Falla Renal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Metástasis </a:t>
            </a:r>
            <a:r>
              <a:rPr kumimoji="0" lang="es-MX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extrahepáticas</a:t>
            </a:r>
            <a:endParaRPr kumimoji="0" lang="es-MX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MX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051720" y="6372036"/>
            <a:ext cx="7092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Cancer </a:t>
            </a:r>
            <a:r>
              <a:rPr lang="en-US" dirty="0" err="1" smtClean="0"/>
              <a:t>Biol</a:t>
            </a:r>
            <a:r>
              <a:rPr lang="en-US" dirty="0" smtClean="0"/>
              <a:t> </a:t>
            </a:r>
            <a:r>
              <a:rPr lang="en-US" dirty="0" err="1" smtClean="0"/>
              <a:t>MeD.</a:t>
            </a:r>
            <a:r>
              <a:rPr lang="en-US" dirty="0" smtClean="0"/>
              <a:t> 2016. </a:t>
            </a:r>
            <a:r>
              <a:rPr lang="en-US" dirty="0" err="1" smtClean="0"/>
              <a:t>doi</a:t>
            </a:r>
            <a:r>
              <a:rPr lang="en-US" dirty="0" smtClean="0"/>
              <a:t>: 10.20892/j.issn.2095-3941.2016.0083</a:t>
            </a: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Complicaciones post PVE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s-MX" b="1" dirty="0" smtClean="0"/>
              <a:t>Estándar de calidad de  Soc. Internacional Radiología</a:t>
            </a:r>
          </a:p>
          <a:p>
            <a:r>
              <a:rPr lang="es-MX" dirty="0" smtClean="0"/>
              <a:t>6% morbilidad</a:t>
            </a:r>
          </a:p>
          <a:p>
            <a:pPr lvl="1"/>
            <a:r>
              <a:rPr lang="es-MX" dirty="0" err="1" smtClean="0"/>
              <a:t>Embolización</a:t>
            </a:r>
            <a:r>
              <a:rPr lang="es-MX" dirty="0" smtClean="0"/>
              <a:t> insuficiente / Recanalización</a:t>
            </a:r>
          </a:p>
          <a:p>
            <a:pPr lvl="1"/>
            <a:r>
              <a:rPr lang="es-MX" dirty="0" err="1" smtClean="0"/>
              <a:t>Embolización</a:t>
            </a:r>
            <a:r>
              <a:rPr lang="es-MX" dirty="0" smtClean="0"/>
              <a:t> errática</a:t>
            </a:r>
          </a:p>
          <a:p>
            <a:pPr lvl="1"/>
            <a:r>
              <a:rPr lang="es-MX" dirty="0" smtClean="0"/>
              <a:t>Trombosis portal progresiva</a:t>
            </a:r>
          </a:p>
          <a:p>
            <a:pPr lvl="1"/>
            <a:endParaRPr lang="es-MX" dirty="0" smtClean="0"/>
          </a:p>
          <a:p>
            <a:pPr lvl="1"/>
            <a:r>
              <a:rPr lang="es-MX" dirty="0" smtClean="0"/>
              <a:t>Hematoma </a:t>
            </a:r>
            <a:r>
              <a:rPr lang="es-MX" dirty="0" err="1" smtClean="0"/>
              <a:t>subcapsular</a:t>
            </a:r>
            <a:endParaRPr lang="es-MX" dirty="0" smtClean="0"/>
          </a:p>
          <a:p>
            <a:pPr lvl="1"/>
            <a:r>
              <a:rPr lang="es-MX" dirty="0" smtClean="0"/>
              <a:t>Hemoperitoneo</a:t>
            </a:r>
          </a:p>
          <a:p>
            <a:pPr lvl="1"/>
            <a:r>
              <a:rPr lang="es-MX" dirty="0" err="1" smtClean="0"/>
              <a:t>Hemobilia</a:t>
            </a:r>
            <a:endParaRPr lang="es-MX" dirty="0" smtClean="0"/>
          </a:p>
          <a:p>
            <a:pPr lvl="1"/>
            <a:r>
              <a:rPr lang="es-MX" dirty="0" err="1" smtClean="0"/>
              <a:t>Absecsos</a:t>
            </a:r>
            <a:r>
              <a:rPr lang="es-MX" dirty="0" smtClean="0"/>
              <a:t> / colangitis</a:t>
            </a:r>
          </a:p>
          <a:p>
            <a:pPr lvl="1"/>
            <a:r>
              <a:rPr lang="es-MX" dirty="0" err="1" smtClean="0"/>
              <a:t>Shunt</a:t>
            </a:r>
            <a:r>
              <a:rPr lang="es-MX" dirty="0" smtClean="0"/>
              <a:t> A-P</a:t>
            </a:r>
          </a:p>
          <a:p>
            <a:pPr lvl="1"/>
            <a:r>
              <a:rPr lang="es-MX" dirty="0" err="1" smtClean="0"/>
              <a:t>Neumotorax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5292080" y="6309320"/>
            <a:ext cx="3683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dirty="0" smtClean="0"/>
              <a:t>J </a:t>
            </a:r>
            <a:r>
              <a:rPr lang="es-MX" dirty="0" err="1" smtClean="0"/>
              <a:t>Vasc</a:t>
            </a:r>
            <a:r>
              <a:rPr lang="es-MX" dirty="0" smtClean="0"/>
              <a:t> </a:t>
            </a:r>
            <a:r>
              <a:rPr lang="es-MX" dirty="0" err="1" smtClean="0"/>
              <a:t>Interv</a:t>
            </a:r>
            <a:r>
              <a:rPr lang="es-MX" dirty="0" smtClean="0"/>
              <a:t> </a:t>
            </a:r>
            <a:r>
              <a:rPr lang="es-MX" dirty="0" err="1" smtClean="0"/>
              <a:t>Radiol</a:t>
            </a:r>
            <a:r>
              <a:rPr lang="es-MX" dirty="0" smtClean="0"/>
              <a:t>. 2010;21:1479-86</a:t>
            </a: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PVE + Quimioterapia sistémica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1252736"/>
          </a:xfrm>
          <a:solidFill>
            <a:schemeClr val="accent1"/>
          </a:solidFill>
        </p:spPr>
        <p:txBody>
          <a:bodyPr/>
          <a:lstStyle/>
          <a:p>
            <a:r>
              <a:rPr lang="es-MX" dirty="0" smtClean="0">
                <a:solidFill>
                  <a:schemeClr val="bg1"/>
                </a:solidFill>
              </a:rPr>
              <a:t>PVE acelera el crecimiento tumoral 1° y 2°</a:t>
            </a:r>
          </a:p>
          <a:p>
            <a:r>
              <a:rPr lang="es-MX" dirty="0" err="1" smtClean="0">
                <a:solidFill>
                  <a:schemeClr val="bg1"/>
                </a:solidFill>
              </a:rPr>
              <a:t>Hepatectomía</a:t>
            </a:r>
            <a:r>
              <a:rPr lang="es-MX" dirty="0" smtClean="0">
                <a:solidFill>
                  <a:schemeClr val="bg1"/>
                </a:solidFill>
              </a:rPr>
              <a:t> en 2 tiempos: 20%  “</a:t>
            </a:r>
            <a:r>
              <a:rPr lang="es-MX" dirty="0" err="1" smtClean="0">
                <a:solidFill>
                  <a:schemeClr val="bg1"/>
                </a:solidFill>
              </a:rPr>
              <a:t>drop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dirty="0" err="1" smtClean="0">
                <a:solidFill>
                  <a:schemeClr val="bg1"/>
                </a:solidFill>
              </a:rPr>
              <a:t>out</a:t>
            </a:r>
            <a:r>
              <a:rPr lang="es-MX" dirty="0" smtClean="0">
                <a:solidFill>
                  <a:schemeClr val="bg1"/>
                </a:solidFill>
              </a:rPr>
              <a:t>”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580112" y="5805264"/>
            <a:ext cx="33502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dirty="0" err="1" smtClean="0"/>
              <a:t>World</a:t>
            </a:r>
            <a:r>
              <a:rPr lang="es-MX" dirty="0" smtClean="0"/>
              <a:t> J </a:t>
            </a:r>
            <a:r>
              <a:rPr lang="es-MX" dirty="0" err="1" smtClean="0"/>
              <a:t>Clin</a:t>
            </a:r>
            <a:r>
              <a:rPr lang="es-MX" dirty="0" smtClean="0"/>
              <a:t> </a:t>
            </a:r>
            <a:r>
              <a:rPr lang="es-MX" dirty="0" err="1" smtClean="0"/>
              <a:t>Oncol</a:t>
            </a:r>
            <a:r>
              <a:rPr lang="es-MX" dirty="0" smtClean="0"/>
              <a:t>. 2015; 6: 142-6</a:t>
            </a:r>
          </a:p>
          <a:p>
            <a:pPr algn="r"/>
            <a:r>
              <a:rPr lang="es-MX" dirty="0" smtClean="0"/>
              <a:t>HPB (Oxford). 2012;14:461-8</a:t>
            </a:r>
          </a:p>
          <a:p>
            <a:pPr algn="r"/>
            <a:r>
              <a:rPr lang="es-MX" dirty="0" smtClean="0"/>
              <a:t>Br J Sur. 2011;98:1463-75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539552" y="3789040"/>
            <a:ext cx="8229600" cy="161277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Neoadyuvancia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acotada disminuye el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crecimiento Tu </a:t>
            </a:r>
            <a:r>
              <a:rPr kumimoji="0" lang="es-MX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r>
              <a:rPr kumimoji="0" lang="es-MX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afecta 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regeneración hepática</a:t>
            </a:r>
          </a:p>
          <a:p>
            <a:pPr marL="800100" lvl="1"/>
            <a:r>
              <a:rPr lang="es-MX" sz="3200" dirty="0" smtClean="0"/>
              <a:t>							</a:t>
            </a:r>
            <a:r>
              <a:rPr lang="es-MX" sz="2600" dirty="0" smtClean="0"/>
              <a:t>Controversial</a:t>
            </a: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PVE + Quimioterapia sistémica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242909" y="6330806"/>
            <a:ext cx="86788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600" dirty="0" smtClean="0"/>
              <a:t>Ann Surg </a:t>
            </a:r>
            <a:r>
              <a:rPr lang="es-MX" sz="1600" smtClean="0"/>
              <a:t>2008;247:451-5         Ann </a:t>
            </a:r>
            <a:r>
              <a:rPr lang="es-MX" sz="1600" dirty="0" smtClean="0"/>
              <a:t>Surg Oncol </a:t>
            </a:r>
            <a:r>
              <a:rPr lang="es-MX" sz="1600" smtClean="0"/>
              <a:t>2008;15:2765-72            Ann </a:t>
            </a:r>
            <a:r>
              <a:rPr lang="es-MX" sz="1600" dirty="0" smtClean="0"/>
              <a:t>Surg Oncol 2009;16:1553-9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67544" y="1268760"/>
            <a:ext cx="8229600" cy="161277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Neoadyuvancia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acotada disminuye el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crecimiento Tu </a:t>
            </a:r>
            <a:r>
              <a:rPr kumimoji="0" lang="es-MX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r>
              <a:rPr kumimoji="0" lang="es-MX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afecta 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regeneración hepática</a:t>
            </a:r>
          </a:p>
          <a:p>
            <a:pPr marL="800100" lvl="1"/>
            <a:r>
              <a:rPr lang="es-MX" sz="3200" dirty="0" smtClean="0"/>
              <a:t>							</a:t>
            </a:r>
            <a:r>
              <a:rPr lang="es-MX" sz="2600" dirty="0" smtClean="0"/>
              <a:t>Controversial</a:t>
            </a: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67544" y="3501008"/>
            <a:ext cx="354876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 err="1" smtClean="0"/>
              <a:t>Zorzi</a:t>
            </a:r>
            <a:r>
              <a:rPr lang="es-MX" sz="2000" dirty="0" smtClean="0"/>
              <a:t> y </a:t>
            </a:r>
            <a:r>
              <a:rPr lang="es-MX" sz="2000" dirty="0" err="1" smtClean="0"/>
              <a:t>Covey</a:t>
            </a:r>
            <a:r>
              <a:rPr lang="es-MX" sz="2000" dirty="0" smtClean="0"/>
              <a:t> / 2 estudios </a:t>
            </a:r>
          </a:p>
          <a:p>
            <a:pPr algn="ctr"/>
            <a:r>
              <a:rPr lang="es-MX" sz="2000" dirty="0" smtClean="0"/>
              <a:t>Metas  hepáticas de CCR.</a:t>
            </a:r>
          </a:p>
          <a:p>
            <a:pPr algn="ctr"/>
            <a:r>
              <a:rPr lang="es-MX" sz="2000" dirty="0" smtClean="0"/>
              <a:t>PVE con v/s sin </a:t>
            </a:r>
            <a:r>
              <a:rPr lang="es-MX" sz="2000" dirty="0" err="1" smtClean="0"/>
              <a:t>neoadyuvancia</a:t>
            </a:r>
            <a:endParaRPr lang="es-MX" sz="2000" dirty="0" smtClean="0"/>
          </a:p>
          <a:p>
            <a:pPr algn="ctr"/>
            <a:r>
              <a:rPr lang="es-MX" sz="2000" dirty="0" smtClean="0"/>
              <a:t>Sin diferencia en  hipertrofia</a:t>
            </a:r>
            <a:endParaRPr lang="es-MX" sz="2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4520362" y="3501008"/>
            <a:ext cx="399844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 err="1" smtClean="0"/>
              <a:t>Aussilhou</a:t>
            </a:r>
            <a:endParaRPr lang="es-MX" sz="2000" dirty="0" smtClean="0"/>
          </a:p>
          <a:p>
            <a:pPr algn="ctr"/>
            <a:r>
              <a:rPr lang="es-MX" sz="2000" dirty="0" smtClean="0"/>
              <a:t>Metas  hepáticas de CCR.</a:t>
            </a:r>
          </a:p>
          <a:p>
            <a:pPr algn="ctr"/>
            <a:r>
              <a:rPr lang="es-MX" sz="2000" dirty="0" smtClean="0"/>
              <a:t>PVE con v/s sin Qm + monoclonales</a:t>
            </a:r>
          </a:p>
          <a:p>
            <a:pPr algn="ctr"/>
            <a:r>
              <a:rPr lang="es-MX" sz="2000" dirty="0" smtClean="0"/>
              <a:t>Menor hipertrofia en Qm</a:t>
            </a:r>
            <a:endParaRPr lang="es-MX" sz="2000" dirty="0"/>
          </a:p>
        </p:txBody>
      </p:sp>
      <p:sp>
        <p:nvSpPr>
          <p:cNvPr id="9" name="Frame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pic>
        <p:nvPicPr>
          <p:cNvPr id="10" name="Picture 5" descr="C:\Users\fellowcirugia\AppData\Local\Microsoft\Windows\Temporary Internet Files\Content.IE5\QGJ9GM5Q\balanc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18" y="4448963"/>
            <a:ext cx="7040220" cy="150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PVE + TAE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Nagino</a:t>
            </a:r>
            <a:r>
              <a:rPr lang="es-MX" dirty="0" smtClean="0"/>
              <a:t> 2000</a:t>
            </a:r>
          </a:p>
          <a:p>
            <a:pPr lvl="1"/>
            <a:r>
              <a:rPr lang="es-MX" dirty="0" err="1" smtClean="0"/>
              <a:t>Colangiocarcinoma</a:t>
            </a:r>
            <a:r>
              <a:rPr lang="es-MX" dirty="0" smtClean="0"/>
              <a:t> con PVE insuficiente </a:t>
            </a:r>
            <a:r>
              <a:rPr lang="es-MX" dirty="0" smtClean="0">
                <a:sym typeface="Wingdings" pitchFamily="2" charset="2"/>
              </a:rPr>
              <a:t> TAE </a:t>
            </a:r>
            <a:r>
              <a:rPr lang="es-MX" dirty="0" smtClean="0"/>
              <a:t> </a:t>
            </a:r>
          </a:p>
          <a:p>
            <a:pPr lvl="2"/>
            <a:r>
              <a:rPr lang="es-MX" dirty="0" smtClean="0"/>
              <a:t>Cirugía exitosa</a:t>
            </a:r>
          </a:p>
          <a:p>
            <a:r>
              <a:rPr lang="es-MX" dirty="0" smtClean="0"/>
              <a:t>Actualmente…</a:t>
            </a:r>
          </a:p>
          <a:p>
            <a:pPr lvl="1"/>
            <a:r>
              <a:rPr lang="es-MX" dirty="0" smtClean="0"/>
              <a:t>TAE </a:t>
            </a:r>
            <a:r>
              <a:rPr lang="es-MX" dirty="0" smtClean="0">
                <a:sym typeface="Wingdings" pitchFamily="2" charset="2"/>
              </a:rPr>
              <a:t> PVE </a:t>
            </a:r>
          </a:p>
          <a:p>
            <a:pPr lvl="1"/>
            <a:r>
              <a:rPr lang="es-MX" b="1" dirty="0" smtClean="0">
                <a:sym typeface="Wingdings" pitchFamily="2" charset="2"/>
              </a:rPr>
              <a:t>DHC + HCC </a:t>
            </a:r>
          </a:p>
          <a:p>
            <a:pPr lvl="2"/>
            <a:r>
              <a:rPr lang="es-MX" dirty="0" smtClean="0">
                <a:sym typeface="Wingdings" pitchFamily="2" charset="2"/>
              </a:rPr>
              <a:t>Prevenir crecimiento tumoral post PVE</a:t>
            </a:r>
          </a:p>
          <a:p>
            <a:pPr lvl="2"/>
            <a:r>
              <a:rPr lang="es-MX" dirty="0" smtClean="0">
                <a:sym typeface="Wingdings" pitchFamily="2" charset="2"/>
              </a:rPr>
              <a:t>Reducción de </a:t>
            </a:r>
            <a:r>
              <a:rPr lang="es-MX" dirty="0" err="1" smtClean="0">
                <a:sym typeface="Wingdings" pitchFamily="2" charset="2"/>
              </a:rPr>
              <a:t>shunt</a:t>
            </a:r>
            <a:r>
              <a:rPr lang="es-MX" dirty="0" smtClean="0">
                <a:sym typeface="Wingdings" pitchFamily="2" charset="2"/>
              </a:rPr>
              <a:t> A-P </a:t>
            </a:r>
          </a:p>
          <a:p>
            <a:pPr lvl="2"/>
            <a:r>
              <a:rPr lang="es-MX" dirty="0" smtClean="0">
                <a:sym typeface="Wingdings" pitchFamily="2" charset="2"/>
              </a:rPr>
              <a:t>Incrementar la </a:t>
            </a:r>
            <a:r>
              <a:rPr lang="es-MX" dirty="0" err="1" smtClean="0">
                <a:sym typeface="Wingdings" pitchFamily="2" charset="2"/>
              </a:rPr>
              <a:t>regeneracion</a:t>
            </a:r>
            <a:r>
              <a:rPr lang="es-MX" dirty="0" smtClean="0">
                <a:sym typeface="Wingdings" pitchFamily="2" charset="2"/>
              </a:rPr>
              <a:t> en DHC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675615" y="5805264"/>
            <a:ext cx="34683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dirty="0" smtClean="0"/>
              <a:t>J Vas </a:t>
            </a:r>
            <a:r>
              <a:rPr lang="es-MX" dirty="0" err="1" smtClean="0"/>
              <a:t>Interv</a:t>
            </a:r>
            <a:r>
              <a:rPr lang="es-MX" dirty="0" smtClean="0"/>
              <a:t> </a:t>
            </a:r>
            <a:r>
              <a:rPr lang="es-MX" dirty="0" err="1" smtClean="0"/>
              <a:t>Radiol</a:t>
            </a:r>
            <a:r>
              <a:rPr lang="es-MX" dirty="0" smtClean="0"/>
              <a:t>. 2000;11:1063-8</a:t>
            </a:r>
          </a:p>
          <a:p>
            <a:pPr algn="r"/>
            <a:r>
              <a:rPr lang="es-MX" dirty="0" err="1" smtClean="0"/>
              <a:t>Arch</a:t>
            </a:r>
            <a:r>
              <a:rPr lang="es-MX" dirty="0" smtClean="0"/>
              <a:t> Surg.2004;139:766-74</a:t>
            </a:r>
          </a:p>
          <a:p>
            <a:pPr algn="r"/>
            <a:r>
              <a:rPr lang="es-MX" dirty="0" smtClean="0"/>
              <a:t>Br J </a:t>
            </a:r>
            <a:r>
              <a:rPr lang="es-MX" dirty="0" err="1" smtClean="0"/>
              <a:t>Surg</a:t>
            </a:r>
            <a:r>
              <a:rPr lang="es-MX" dirty="0" smtClean="0"/>
              <a:t> 2006:93:1091-8</a:t>
            </a: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PVE + TAE</a:t>
            </a:r>
            <a:endParaRPr 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6181" t="20034" r="25587" b="35167"/>
          <a:stretch>
            <a:fillRect/>
          </a:stretch>
        </p:blipFill>
        <p:spPr bwMode="auto">
          <a:xfrm>
            <a:off x="0" y="1844824"/>
            <a:ext cx="923393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Primera pregunta…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s-MX" sz="2800" dirty="0" smtClean="0"/>
              <a:t>¿Es suficiente el remanente hepático para evitar la insuficiencia hepática post operatoria?</a:t>
            </a:r>
          </a:p>
          <a:p>
            <a:pPr lvl="1"/>
            <a:endParaRPr lang="es-MX" dirty="0" smtClean="0"/>
          </a:p>
          <a:p>
            <a:pPr lvl="1"/>
            <a:endParaRPr lang="es-MX" dirty="0" smtClean="0"/>
          </a:p>
          <a:p>
            <a:pPr lvl="1"/>
            <a:endParaRPr lang="es-MX" dirty="0" smtClean="0"/>
          </a:p>
          <a:p>
            <a:pPr lvl="1"/>
            <a:r>
              <a:rPr lang="es-MX" dirty="0" smtClean="0"/>
              <a:t>Hígado sano: 20% VHT</a:t>
            </a:r>
          </a:p>
          <a:p>
            <a:pPr lvl="1"/>
            <a:endParaRPr lang="es-MX" dirty="0" smtClean="0"/>
          </a:p>
          <a:p>
            <a:pPr lvl="1"/>
            <a:r>
              <a:rPr lang="es-MX" dirty="0" smtClean="0"/>
              <a:t>Esteatosis y/o </a:t>
            </a:r>
          </a:p>
          <a:p>
            <a:pPr lvl="1">
              <a:buNone/>
            </a:pPr>
            <a:r>
              <a:rPr lang="es-MX" dirty="0" smtClean="0"/>
              <a:t>    quimioterapia: 30% VHT</a:t>
            </a:r>
          </a:p>
          <a:p>
            <a:pPr lvl="1"/>
            <a:endParaRPr lang="es-MX" dirty="0" smtClean="0"/>
          </a:p>
          <a:p>
            <a:pPr lvl="1"/>
            <a:r>
              <a:rPr lang="es-MX" dirty="0" smtClean="0"/>
              <a:t>Cirrosis: 40% VHT</a:t>
            </a: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2195736" y="2420888"/>
            <a:ext cx="4788024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bg1"/>
                </a:solidFill>
              </a:rPr>
              <a:t>Depende de la  proporción</a:t>
            </a:r>
            <a:endParaRPr lang="es-MX" sz="32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0712" t="38248" r="50782" b="34467"/>
          <a:stretch>
            <a:fillRect/>
          </a:stretch>
        </p:blipFill>
        <p:spPr bwMode="auto">
          <a:xfrm>
            <a:off x="4932040" y="3140968"/>
            <a:ext cx="3312368" cy="274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2555776" y="6021288"/>
            <a:ext cx="6392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Cancer </a:t>
            </a:r>
            <a:r>
              <a:rPr lang="en-US" dirty="0" err="1" smtClean="0"/>
              <a:t>Biol</a:t>
            </a:r>
            <a:r>
              <a:rPr lang="en-US" dirty="0" smtClean="0"/>
              <a:t> </a:t>
            </a:r>
            <a:r>
              <a:rPr lang="en-US" dirty="0" err="1" smtClean="0"/>
              <a:t>MeD.</a:t>
            </a:r>
            <a:r>
              <a:rPr lang="en-US" dirty="0" smtClean="0"/>
              <a:t> 2016. </a:t>
            </a:r>
            <a:r>
              <a:rPr lang="en-US" dirty="0" err="1" smtClean="0"/>
              <a:t>doi</a:t>
            </a:r>
            <a:r>
              <a:rPr lang="en-US" dirty="0" smtClean="0"/>
              <a:t>: 10.20892/j.issn.2095-3941.2016.0083</a:t>
            </a:r>
          </a:p>
          <a:p>
            <a:pPr algn="r"/>
            <a:r>
              <a:rPr lang="en-US" dirty="0" smtClean="0"/>
              <a:t>Ann </a:t>
            </a:r>
            <a:r>
              <a:rPr lang="en-US" dirty="0" err="1" smtClean="0"/>
              <a:t>Surg</a:t>
            </a:r>
            <a:r>
              <a:rPr lang="en-US" dirty="0" smtClean="0"/>
              <a:t> Oncol.2013;20:2493-500</a:t>
            </a:r>
            <a:endParaRPr lang="es-MX" dirty="0"/>
          </a:p>
        </p:txBody>
      </p:sp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Segunda pregunta...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3140968"/>
            <a:ext cx="8229600" cy="11807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MX" sz="2800" dirty="0" smtClean="0"/>
              <a:t>¿Ante una remanente hepático insuficiente, puedo incrementar su volumen previo a la </a:t>
            </a:r>
            <a:r>
              <a:rPr lang="es-MX" sz="2800" dirty="0" err="1" smtClean="0"/>
              <a:t>hepatectomía</a:t>
            </a:r>
            <a:r>
              <a:rPr lang="es-MX" sz="2800" dirty="0" smtClean="0"/>
              <a:t>?</a:t>
            </a:r>
            <a:endParaRPr lang="es-MX" sz="2800" dirty="0"/>
          </a:p>
        </p:txBody>
      </p:sp>
      <p:sp>
        <p:nvSpPr>
          <p:cNvPr id="4" name="3 CuadroTexto"/>
          <p:cNvSpPr txBox="1"/>
          <p:nvPr/>
        </p:nvSpPr>
        <p:spPr>
          <a:xfrm>
            <a:off x="4355976" y="4941168"/>
            <a:ext cx="504056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bg1"/>
                </a:solidFill>
              </a:rPr>
              <a:t>SI</a:t>
            </a:r>
            <a:endParaRPr lang="es-MX" sz="3200" dirty="0">
              <a:solidFill>
                <a:schemeClr val="bg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Fisiopatología de Hipertrofia Hepática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269" t="16100" r="50782" b="26458"/>
          <a:stretch>
            <a:fillRect/>
          </a:stretch>
        </p:blipFill>
        <p:spPr bwMode="auto">
          <a:xfrm>
            <a:off x="1402783" y="1235962"/>
            <a:ext cx="6338434" cy="500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5724128" y="6309320"/>
            <a:ext cx="3231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World J </a:t>
            </a:r>
            <a:r>
              <a:rPr lang="en-US" dirty="0" err="1" smtClean="0"/>
              <a:t>Surg</a:t>
            </a:r>
            <a:r>
              <a:rPr lang="en-US" dirty="0" smtClean="0"/>
              <a:t> (2007) 31: 367–374</a:t>
            </a:r>
            <a:endParaRPr lang="es-MX" dirty="0"/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Fisiopatología de Hipertrofia Hepática</a:t>
            </a:r>
            <a:endParaRPr lang="es-MX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7476" t="26900" r="32982" b="26200"/>
          <a:stretch>
            <a:fillRect/>
          </a:stretch>
        </p:blipFill>
        <p:spPr bwMode="auto">
          <a:xfrm>
            <a:off x="410753" y="1988840"/>
            <a:ext cx="8322494" cy="368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5724128" y="6300028"/>
            <a:ext cx="3231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World J </a:t>
            </a:r>
            <a:r>
              <a:rPr lang="en-US" dirty="0" err="1" smtClean="0"/>
              <a:t>Surg</a:t>
            </a:r>
            <a:r>
              <a:rPr lang="en-US" dirty="0" smtClean="0"/>
              <a:t> (2007) 31: 367–374</a:t>
            </a:r>
            <a:endParaRPr lang="es-MX" dirty="0"/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Fisiopatología de Hipertrofia Hepática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 smtClean="0"/>
              <a:t>Plateau</a:t>
            </a:r>
            <a:r>
              <a:rPr lang="es-MX" dirty="0" smtClean="0"/>
              <a:t> de hipertrofia</a:t>
            </a:r>
            <a:endParaRPr lang="es-MX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6338" t="44799" r="52163" b="25801"/>
          <a:stretch>
            <a:fillRect/>
          </a:stretch>
        </p:blipFill>
        <p:spPr bwMode="auto">
          <a:xfrm>
            <a:off x="1187624" y="2420888"/>
            <a:ext cx="658358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6228184" y="6309320"/>
            <a:ext cx="2693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Br J Surg. 2007;94:1386-94</a:t>
            </a:r>
            <a:endParaRPr lang="es-MX" dirty="0"/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Tercera pregunta…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s-MX" dirty="0" smtClean="0"/>
              <a:t>¿Qué métodos existen para hipertrofiar el futuro remanente hepático?</a:t>
            </a: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1525225" y="3645024"/>
            <a:ext cx="6093550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bg1"/>
                </a:solidFill>
              </a:rPr>
              <a:t>-Quirúrgicos</a:t>
            </a:r>
          </a:p>
          <a:p>
            <a:pPr algn="ctr"/>
            <a:r>
              <a:rPr lang="es-MX" sz="3200" dirty="0" smtClean="0">
                <a:solidFill>
                  <a:schemeClr val="bg1"/>
                </a:solidFill>
              </a:rPr>
              <a:t>-Preoperatorios percutáneos (PVE)</a:t>
            </a:r>
            <a:endParaRPr lang="es-MX" sz="3200" dirty="0">
              <a:solidFill>
                <a:schemeClr val="bg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Alternativas quirúrgicas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16832"/>
            <a:ext cx="3322712" cy="4104456"/>
          </a:xfrm>
        </p:spPr>
        <p:txBody>
          <a:bodyPr>
            <a:normAutofit/>
          </a:bodyPr>
          <a:lstStyle/>
          <a:p>
            <a:r>
              <a:rPr lang="es-MX" dirty="0" err="1" smtClean="0"/>
              <a:t>Hepatectomía</a:t>
            </a:r>
            <a:r>
              <a:rPr lang="es-MX" dirty="0" smtClean="0"/>
              <a:t> en 2 tiempos</a:t>
            </a:r>
          </a:p>
          <a:p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ALPPS </a:t>
            </a:r>
          </a:p>
          <a:p>
            <a:pPr>
              <a:buNone/>
            </a:pPr>
            <a:endParaRPr lang="es-MX" dirty="0"/>
          </a:p>
        </p:txBody>
      </p:sp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4" cstate="print"/>
          <a:srcRect l="50059" b="51841"/>
          <a:stretch>
            <a:fillRect/>
          </a:stretch>
        </p:blipFill>
        <p:spPr bwMode="auto">
          <a:xfrm>
            <a:off x="3995936" y="2276872"/>
            <a:ext cx="4464496" cy="3071920"/>
          </a:xfrm>
          <a:prstGeom prst="rect">
            <a:avLst/>
          </a:prstGeom>
          <a:noFill/>
        </p:spPr>
      </p:pic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pic>
        <p:nvPicPr>
          <p:cNvPr id="4" name="alp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8838" y="3139328"/>
            <a:ext cx="4429000" cy="2765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935</Words>
  <Application>Microsoft Macintosh PowerPoint</Application>
  <PresentationFormat>Presentación en pantalla (4:3)</PresentationFormat>
  <Paragraphs>214</Paragraphs>
  <Slides>26</Slides>
  <Notes>10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Calibri</vt:lpstr>
      <vt:lpstr>Mangal</vt:lpstr>
      <vt:lpstr>Wingdings</vt:lpstr>
      <vt:lpstr>Tema de Office</vt:lpstr>
      <vt:lpstr>EMBOLIZACIÓN  PORTAL (PVE)</vt:lpstr>
      <vt:lpstr>ESCENARIOS</vt:lpstr>
      <vt:lpstr>Primera pregunta…</vt:lpstr>
      <vt:lpstr>Segunda pregunta...</vt:lpstr>
      <vt:lpstr>Fisiopatología de Hipertrofia Hepática</vt:lpstr>
      <vt:lpstr>Fisiopatología de Hipertrofia Hepática</vt:lpstr>
      <vt:lpstr>Fisiopatología de Hipertrofia Hepática</vt:lpstr>
      <vt:lpstr>Tercera pregunta…</vt:lpstr>
      <vt:lpstr>Alternativas quirúrgicas</vt:lpstr>
      <vt:lpstr>Ventajas en PVE</vt:lpstr>
      <vt:lpstr>Ventajas en PVE</vt:lpstr>
      <vt:lpstr>Ventajas en PVE</vt:lpstr>
      <vt:lpstr>Alternativas Rx Intervencional</vt:lpstr>
      <vt:lpstr>Variantes anatómicas</vt:lpstr>
      <vt:lpstr>Técnicas de PVE</vt:lpstr>
      <vt:lpstr>Técnicas de PVE</vt:lpstr>
      <vt:lpstr>Técnicas de PVE</vt:lpstr>
      <vt:lpstr>Materiales de PVE</vt:lpstr>
      <vt:lpstr>Volumetría pre operatoria</vt:lpstr>
      <vt:lpstr>Indicaciones de PVE</vt:lpstr>
      <vt:lpstr>Contraindicaciones de PVE</vt:lpstr>
      <vt:lpstr>Complicaciones post PVE</vt:lpstr>
      <vt:lpstr>PVE + Quimioterapia sistémica</vt:lpstr>
      <vt:lpstr>PVE + Quimioterapia sistémica</vt:lpstr>
      <vt:lpstr>PVE + TAE</vt:lpstr>
      <vt:lpstr>PVE + TAE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EMBOLIZACION PORTAL</dc:title>
  <dc:creator>PabellonAngio</dc:creator>
  <cp:lastModifiedBy>Manuel Figueroa</cp:lastModifiedBy>
  <cp:revision>54</cp:revision>
  <dcterms:created xsi:type="dcterms:W3CDTF">2017-03-22T11:45:13Z</dcterms:created>
  <dcterms:modified xsi:type="dcterms:W3CDTF">2018-03-03T21:33:02Z</dcterms:modified>
</cp:coreProperties>
</file>