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2" r:id="rId2"/>
  </p:sldMasterIdLst>
  <p:notesMasterIdLst>
    <p:notesMasterId r:id="rId29"/>
  </p:notesMasterIdLst>
  <p:sldIdLst>
    <p:sldId id="257" r:id="rId3"/>
    <p:sldId id="262" r:id="rId4"/>
    <p:sldId id="264" r:id="rId5"/>
    <p:sldId id="265" r:id="rId6"/>
    <p:sldId id="296" r:id="rId7"/>
    <p:sldId id="268" r:id="rId8"/>
    <p:sldId id="269" r:id="rId9"/>
    <p:sldId id="270" r:id="rId10"/>
    <p:sldId id="271" r:id="rId11"/>
    <p:sldId id="273" r:id="rId12"/>
    <p:sldId id="275" r:id="rId13"/>
    <p:sldId id="274" r:id="rId14"/>
    <p:sldId id="276" r:id="rId15"/>
    <p:sldId id="279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90" r:id="rId25"/>
    <p:sldId id="292" r:id="rId26"/>
    <p:sldId id="293" r:id="rId27"/>
    <p:sldId id="294" r:id="rId28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750"/>
    <p:restoredTop sz="82022"/>
  </p:normalViewPr>
  <p:slideViewPr>
    <p:cSldViewPr snapToGrid="0" snapToObjects="1">
      <p:cViewPr varScale="1">
        <p:scale>
          <a:sx n="95" d="100"/>
          <a:sy n="95" d="100"/>
        </p:scale>
        <p:origin x="184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Lbls>
            <c:dLbl>
              <c:idx val="0"/>
              <c:layout>
                <c:manualLayout>
                  <c:x val="-0.12598402215903531"/>
                  <c:y val="0.18440645235181785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fld id="{F5E7E0E1-F983-BD45-9276-EBC201892ADC}" type="CATEGORYNAME">
                      <a:rPr lang="en-US" b="1" smtClean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[NOMBRE DE CATEGORÍA]</a:t>
                    </a:fld>
                    <a:r>
                      <a:rPr lang="en-US" b="1" baseline="0" dirty="0">
                        <a:solidFill>
                          <a:schemeClr val="bg1"/>
                        </a:solidFill>
                      </a:rPr>
                      <a:t>: </a:t>
                    </a:r>
                    <a:fld id="{90C6B3FD-C826-DF4D-ABE8-0E82A3BA925F}" type="VALUE">
                      <a:rPr lang="en-US" b="1" baseline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[VALOR]</a:t>
                    </a:fld>
                    <a:endParaRPr lang="en-US" b="1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19F-1C4C-8CFB-EF7B0A70283E}"/>
                </c:ext>
              </c:extLst>
            </c:dLbl>
            <c:dLbl>
              <c:idx val="1"/>
              <c:layout>
                <c:manualLayout>
                  <c:x val="7.7629590649531998E-3"/>
                  <c:y val="-0.24216799674676301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fld id="{58E2A37C-B61C-4446-8B3F-F9133FB5CF27}" type="CATEGORYNAME">
                      <a:rPr lang="en-US" b="1" smtClean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[NOMBRE DE CATEGORÍA]</a:t>
                    </a:fld>
                    <a:r>
                      <a:rPr lang="en-US" b="1" baseline="0" dirty="0">
                        <a:solidFill>
                          <a:schemeClr val="bg1"/>
                        </a:solidFill>
                      </a:rPr>
                      <a:t>: </a:t>
                    </a:r>
                    <a:fld id="{B93FFF33-93EB-C84F-876D-56A142F097D3}" type="VALUE">
                      <a:rPr lang="en-US" b="1" baseline="0" smtClean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[VALOR]</a:t>
                    </a:fld>
                    <a:endParaRPr lang="en-US" b="1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19F-1C4C-8CFB-EF7B0A70283E}"/>
                </c:ext>
              </c:extLst>
            </c:dLbl>
            <c:dLbl>
              <c:idx val="2"/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fld id="{0A50E6E0-E7BF-5648-8105-F3D69A666560}" type="CATEGORYNAME">
                      <a:rPr lang="en-US" b="1" smtClean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[NOMBRE DE CATEGORÍA]</a:t>
                    </a:fld>
                    <a:r>
                      <a:rPr lang="en-US" b="1" baseline="0">
                        <a:solidFill>
                          <a:schemeClr val="bg1"/>
                        </a:solidFill>
                      </a:rPr>
                      <a:t>: </a:t>
                    </a:r>
                    <a:fld id="{FDEED5C4-AB8B-5842-9B3F-5897B6827DF5}" type="VALUE">
                      <a:rPr lang="en-US" b="1" baseline="0" smtClean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[VALOR]</a:t>
                    </a:fld>
                    <a:endParaRPr lang="en-US" b="1" baseline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19F-1C4C-8CFB-EF7B0A70283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Proximal</c:v>
                </c:pt>
                <c:pt idx="1">
                  <c:v>Medio</c:v>
                </c:pt>
                <c:pt idx="2">
                  <c:v>Distal</c:v>
                </c:pt>
              </c:strCache>
            </c:strRef>
          </c:cat>
          <c:val>
            <c:numRef>
              <c:f>Hoja1!$B$2:$B$4</c:f>
              <c:numCache>
                <c:formatCode>0%</c:formatCode>
                <c:ptCount val="3"/>
                <c:pt idx="0">
                  <c:v>0.2</c:v>
                </c:pt>
                <c:pt idx="1">
                  <c:v>0.6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9F-1C4C-8CFB-EF7B0A70283E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400"/>
      </a:pPr>
      <a:endParaRPr lang="es-CL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F50EB-5E22-2146-A565-1771D60559B1}" type="datetimeFigureOut">
              <a:rPr lang="es-ES_tradnl" smtClean="0"/>
              <a:t>10/9/18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E6751-AC4E-7348-8447-92EE964259D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85709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E6751-AC4E-7348-8447-92EE964259D0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31082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Tos si fístula con vía aérea</a:t>
            </a:r>
          </a:p>
          <a:p>
            <a:r>
              <a:rPr lang="es-ES" dirty="0"/>
              <a:t>Disfonía si compromiso n </a:t>
            </a:r>
            <a:r>
              <a:rPr lang="es-ES" dirty="0" err="1"/>
              <a:t>laringeo</a:t>
            </a:r>
            <a:r>
              <a:rPr lang="es-ES" dirty="0"/>
              <a:t> recurrente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0696E-3E52-C244-A312-3101D9E14081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5512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Endoso para tu </a:t>
            </a:r>
            <a:r>
              <a:rPr lang="es-ES" dirty="0" err="1"/>
              <a:t>pequenos</a:t>
            </a:r>
            <a:r>
              <a:rPr lang="es-ES" baseline="0" dirty="0"/>
              <a:t>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0696E-3E52-C244-A312-3101D9E14081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5106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Esophageal</a:t>
            </a:r>
            <a:r>
              <a:rPr lang="es-ES" dirty="0"/>
              <a:t> and </a:t>
            </a:r>
            <a:r>
              <a:rPr lang="es-ES" dirty="0" err="1"/>
              <a:t>Esophagogastric</a:t>
            </a:r>
            <a:r>
              <a:rPr lang="es-ES" dirty="0"/>
              <a:t> Junction </a:t>
            </a:r>
            <a:r>
              <a:rPr lang="es-ES" dirty="0" err="1"/>
              <a:t>Cancers</a:t>
            </a:r>
            <a:r>
              <a:rPr lang="es-ES" dirty="0"/>
              <a:t>.</a:t>
            </a:r>
            <a:r>
              <a:rPr lang="es-ES" baseline="0" dirty="0"/>
              <a:t> </a:t>
            </a:r>
            <a:r>
              <a:rPr lang="es-ES" dirty="0"/>
              <a:t>NCCN</a:t>
            </a:r>
            <a:r>
              <a:rPr lang="es-ES" baseline="0" dirty="0"/>
              <a:t> </a:t>
            </a:r>
            <a:r>
              <a:rPr lang="es-ES" baseline="0" dirty="0" err="1"/>
              <a:t>Guidelines</a:t>
            </a:r>
            <a:r>
              <a:rPr lang="es-ES" baseline="0" dirty="0"/>
              <a:t> </a:t>
            </a:r>
            <a:r>
              <a:rPr lang="es-ES" baseline="0" dirty="0" err="1"/>
              <a:t>version</a:t>
            </a:r>
            <a:r>
              <a:rPr lang="es-ES" baseline="0" dirty="0"/>
              <a:t> 1.2018 </a:t>
            </a:r>
            <a:r>
              <a:rPr lang="es-ES" baseline="0" dirty="0" err="1"/>
              <a:t>Staging</a:t>
            </a:r>
            <a:r>
              <a:rPr lang="es-ES" baseline="0" dirty="0"/>
              <a:t>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0696E-3E52-C244-A312-3101D9E14081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1110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Resecabilidad (30-40%)</a:t>
            </a:r>
          </a:p>
          <a:p>
            <a:r>
              <a:rPr lang="es-ES" dirty="0"/>
              <a:t>Metástasis frecuentes</a:t>
            </a:r>
            <a:r>
              <a:rPr lang="es-ES" baseline="0" dirty="0"/>
              <a:t> y precoces; responsables de la recidiva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0696E-3E52-C244-A312-3101D9E14081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565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Nccn.org</a:t>
            </a:r>
            <a:endParaRPr lang="es-ES" dirty="0"/>
          </a:p>
          <a:p>
            <a:r>
              <a:rPr lang="es-ES" dirty="0" err="1"/>
              <a:t>Cancer.gov</a:t>
            </a:r>
            <a:endParaRPr lang="es-ES" dirty="0"/>
          </a:p>
          <a:p>
            <a:r>
              <a:rPr lang="es-ES" dirty="0"/>
              <a:t>deis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0696E-3E52-C244-A312-3101D9E14081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4797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Post. – menos fistula – riesgo</a:t>
            </a:r>
            <a:r>
              <a:rPr lang="es-ES" baseline="0" dirty="0"/>
              <a:t> mediastinitis – </a:t>
            </a:r>
            <a:r>
              <a:rPr lang="es-ES" baseline="0" dirty="0" err="1"/>
              <a:t>tecnica</a:t>
            </a:r>
            <a:r>
              <a:rPr lang="es-ES" baseline="0" dirty="0"/>
              <a:t> más </a:t>
            </a:r>
            <a:r>
              <a:rPr lang="es-ES" baseline="0" dirty="0" err="1"/>
              <a:t>facil</a:t>
            </a:r>
            <a:r>
              <a:rPr lang="es-ES" baseline="0" dirty="0"/>
              <a:t> </a:t>
            </a:r>
          </a:p>
          <a:p>
            <a:r>
              <a:rPr lang="es-ES" baseline="0" dirty="0" err="1"/>
              <a:t>Ant</a:t>
            </a:r>
            <a:r>
              <a:rPr lang="es-ES" baseline="0" dirty="0"/>
              <a:t> – mas fistula – menor riesgo si filtra – mas </a:t>
            </a:r>
            <a:r>
              <a:rPr lang="es-ES" baseline="0" dirty="0" err="1"/>
              <a:t>diseccion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0696E-3E52-C244-A312-3101D9E14081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5742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Tasa disminuye 47% de 2000 a 2013</a:t>
            </a:r>
          </a:p>
          <a:p>
            <a:r>
              <a:rPr lang="es-ES" dirty="0"/>
              <a:t>Escamoso + Adenocarcinoma = 95% de histologías</a:t>
            </a:r>
          </a:p>
          <a:p>
            <a:r>
              <a:rPr lang="es-ES" dirty="0"/>
              <a:t>Adenocarcinoma &gt;F en </a:t>
            </a:r>
            <a:r>
              <a:rPr lang="es-ES" dirty="0" err="1"/>
              <a:t>paises</a:t>
            </a:r>
            <a:r>
              <a:rPr lang="es-ES" baseline="0" dirty="0"/>
              <a:t> desarrollados, asociado a esófago de </a:t>
            </a:r>
            <a:r>
              <a:rPr lang="es-ES" baseline="0" dirty="0" err="1"/>
              <a:t>Barret</a:t>
            </a:r>
            <a:endParaRPr lang="es-ES" baseline="0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0696E-3E52-C244-A312-3101D9E14081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1359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Tasa disminuye 47% de 2000 a 2013</a:t>
            </a:r>
          </a:p>
          <a:p>
            <a:r>
              <a:rPr lang="es-ES" dirty="0"/>
              <a:t>Escamoso + Adenocarcinoma = 95% de histologías</a:t>
            </a:r>
          </a:p>
          <a:p>
            <a:r>
              <a:rPr lang="es-ES" dirty="0"/>
              <a:t>Adenocarcinoma &gt;F en </a:t>
            </a:r>
            <a:r>
              <a:rPr lang="es-ES" dirty="0" err="1"/>
              <a:t>paises</a:t>
            </a:r>
            <a:r>
              <a:rPr lang="es-ES" baseline="0" dirty="0"/>
              <a:t> desarrollados, asociado a esófago de </a:t>
            </a:r>
            <a:r>
              <a:rPr lang="es-ES" baseline="0" dirty="0" err="1"/>
              <a:t>Barret</a:t>
            </a:r>
            <a:endParaRPr lang="es-ES" baseline="0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0696E-3E52-C244-A312-3101D9E14081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1359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Tasa disminuye 47% de 2000 a 2013</a:t>
            </a:r>
          </a:p>
          <a:p>
            <a:r>
              <a:rPr lang="es-ES" dirty="0"/>
              <a:t>Escamoso + Adenocarcinoma = 95% de histologías</a:t>
            </a:r>
          </a:p>
          <a:p>
            <a:r>
              <a:rPr lang="es-ES" dirty="0"/>
              <a:t>Adenocarcinoma &gt;F en </a:t>
            </a:r>
            <a:r>
              <a:rPr lang="es-ES" dirty="0" err="1"/>
              <a:t>paises</a:t>
            </a:r>
            <a:r>
              <a:rPr lang="es-ES" baseline="0" dirty="0"/>
              <a:t> desarrollados, asociado a esófago de </a:t>
            </a:r>
            <a:r>
              <a:rPr lang="es-ES" baseline="0" dirty="0" err="1"/>
              <a:t>Barret</a:t>
            </a:r>
            <a:endParaRPr lang="es-ES" baseline="0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0696E-3E52-C244-A312-3101D9E14081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1359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Tasa disminuye 47% de 2000 a 2013</a:t>
            </a:r>
          </a:p>
          <a:p>
            <a:r>
              <a:rPr lang="es-ES" dirty="0"/>
              <a:t>Escamoso + Adenocarcinoma = 95% de histologías</a:t>
            </a:r>
          </a:p>
          <a:p>
            <a:r>
              <a:rPr lang="es-ES" dirty="0"/>
              <a:t>Adenocarcinoma &gt;F en </a:t>
            </a:r>
            <a:r>
              <a:rPr lang="es-ES" dirty="0" err="1"/>
              <a:t>paises</a:t>
            </a:r>
            <a:r>
              <a:rPr lang="es-ES" baseline="0" dirty="0"/>
              <a:t> desarrollados, asociado a esófago de </a:t>
            </a:r>
            <a:r>
              <a:rPr lang="es-ES" baseline="0" dirty="0" err="1"/>
              <a:t>Barret</a:t>
            </a:r>
            <a:endParaRPr lang="es-ES" baseline="0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0696E-3E52-C244-A312-3101D9E14081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1359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Jutra</a:t>
            </a:r>
            <a:r>
              <a:rPr lang="es-ES" dirty="0"/>
              <a:t> con la </a:t>
            </a:r>
            <a:r>
              <a:rPr lang="es-ES" dirty="0" err="1"/>
              <a:t>dia</a:t>
            </a:r>
            <a:r>
              <a:rPr lang="es-ES" dirty="0"/>
              <a:t>[</a:t>
            </a:r>
            <a:r>
              <a:rPr lang="es-ES" dirty="0" err="1"/>
              <a:t>po</a:t>
            </a:r>
            <a:r>
              <a:rPr lang="es-ES" dirty="0"/>
              <a:t> posterior con la </a:t>
            </a:r>
            <a:r>
              <a:rPr lang="es-ES" dirty="0" err="1"/>
              <a:t>fgoto</a:t>
            </a:r>
            <a:r>
              <a:rPr lang="es-ES" dirty="0"/>
              <a:t> a la derecha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0696E-3E52-C244-A312-3101D9E14081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0418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Otro tipo de tumor y </a:t>
            </a:r>
            <a:r>
              <a:rPr lang="es-ES" dirty="0" err="1"/>
              <a:t>comportamieto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0696E-3E52-C244-A312-3101D9E14081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4102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Fenotipo</a:t>
            </a:r>
            <a:r>
              <a:rPr lang="es-ES" baseline="0" dirty="0"/>
              <a:t>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0696E-3E52-C244-A312-3101D9E14081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7979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Sintomas</a:t>
            </a:r>
            <a:r>
              <a:rPr lang="es-ES" dirty="0"/>
              <a:t> </a:t>
            </a:r>
            <a:r>
              <a:rPr lang="es-ES" dirty="0" err="1"/>
              <a:t>inciiales</a:t>
            </a:r>
            <a:r>
              <a:rPr lang="es-ES" dirty="0"/>
              <a:t> muy </a:t>
            </a:r>
            <a:r>
              <a:rPr lang="es-ES" dirty="0" err="1"/>
              <a:t>inespecificios</a:t>
            </a:r>
            <a:r>
              <a:rPr lang="is-IS" dirty="0"/>
              <a:t>…. </a:t>
            </a:r>
            <a:r>
              <a:rPr lang="es-ES" dirty="0"/>
              <a:t>P</a:t>
            </a:r>
            <a:r>
              <a:rPr lang="is-IS" dirty="0"/>
              <a:t>ero al igual que la anemia ferrropenica,</a:t>
            </a:r>
            <a:r>
              <a:rPr lang="is-IS" baseline="0" dirty="0"/>
              <a:t> requieren estudio /..... EDA.</a:t>
            </a:r>
          </a:p>
          <a:p>
            <a:r>
              <a:rPr lang="es-ES" dirty="0"/>
              <a:t>QUE CA PRODUCE DISFAGIA, CUALES SON LOS MAS FRECUENTES?\</a:t>
            </a:r>
          </a:p>
          <a:p>
            <a:r>
              <a:rPr lang="es-ES" dirty="0"/>
              <a:t>-GASTRICO DE UGE</a:t>
            </a:r>
          </a:p>
          <a:p>
            <a:r>
              <a:rPr lang="es-ES" dirty="0"/>
              <a:t>-ESOFAGO</a:t>
            </a:r>
          </a:p>
          <a:p>
            <a:r>
              <a:rPr lang="es-ES" dirty="0"/>
              <a:t>-LARINGE</a:t>
            </a:r>
          </a:p>
          <a:p>
            <a:r>
              <a:rPr lang="es-ES" dirty="0"/>
              <a:t>-TIROIDES (ANAPLASTICO)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0696E-3E52-C244-A312-3101D9E14081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8956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7715DA2-FE2C-9F4E-9388-47BB7889A7B3}" type="slidenum">
              <a:rPr lang="es-ES_tradnl" altLang="en-US"/>
              <a:pPr/>
              <a:t>‹Nº›</a:t>
            </a:fld>
            <a:endParaRPr lang="es-ES_tradnl" alt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E327D8-47EC-DE4C-AADD-60F6AA7341DB}" type="datetime1">
              <a:rPr lang="es-CL" altLang="en-US"/>
              <a:pPr/>
              <a:t>10-09-18</a:t>
            </a:fld>
            <a:endParaRPr lang="es-CL" alt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2620EF-8F34-3F43-9701-617BB383258D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CF850B-8162-5640-9FDD-9D7E176461A4}" type="datetime1">
              <a:rPr lang="es-CL" altLang="en-US"/>
              <a:pPr/>
              <a:t>10-09-18</a:t>
            </a:fld>
            <a:endParaRPr lang="es-CL" alt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B370AF-EDB5-0E48-AAC1-4AD0B1EE8E59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8B145D-5F63-A949-A638-0A2EB0EBB4B9}" type="datetime1">
              <a:rPr lang="es-CL" altLang="en-US"/>
              <a:pPr/>
              <a:t>10-09-18</a:t>
            </a:fld>
            <a:endParaRPr lang="es-CL" alt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B76FC7-6DD6-6544-9940-0C9CBBB1B6B5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06A03C-D9F9-184D-B507-80976DAD87A4}" type="datetime1">
              <a:rPr lang="es-CL" altLang="en-US"/>
              <a:pPr/>
              <a:t>10-09-18</a:t>
            </a:fld>
            <a:endParaRPr lang="es-CL" alt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BDC71E-9078-CC4C-8003-A94C0B964FBE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A93223-9A6C-A54C-9E8A-BD4F439D4E5D}" type="datetime1">
              <a:rPr lang="es-CL" altLang="en-US"/>
              <a:pPr/>
              <a:t>10-09-18</a:t>
            </a:fld>
            <a:endParaRPr lang="es-CL" alt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8E839-D5AE-534D-8BE7-DAC79282DB12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F843FC-C5FE-FE4B-9501-04B30A2AB04C}" type="datetime1">
              <a:rPr lang="es-CL" altLang="en-US"/>
              <a:pPr/>
              <a:t>10-09-18</a:t>
            </a:fld>
            <a:endParaRPr lang="es-CL" alt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2C6590-641E-A540-A9B0-BEC195F4A631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05AC66-D5F3-0447-A725-12D22D5052C4}" type="datetime1">
              <a:rPr lang="es-CL" altLang="en-US"/>
              <a:pPr/>
              <a:t>10-09-18</a:t>
            </a:fld>
            <a:endParaRPr lang="es-CL" alt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8C12D5-E984-634C-942A-00B1143545C7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815337-3065-BD4A-8D16-7F7B4481DBFF}" type="datetime1">
              <a:rPr lang="es-CL" altLang="en-US"/>
              <a:pPr/>
              <a:t>10-09-18</a:t>
            </a:fld>
            <a:endParaRPr lang="es-CL" altLang="en-U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52561-BD4E-0842-A393-7192CFBC19AE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869B05-8268-4A49-A656-66F06B263CDA}" type="datetime1">
              <a:rPr lang="es-CL" altLang="en-US"/>
              <a:pPr/>
              <a:t>10-09-18</a:t>
            </a:fld>
            <a:endParaRPr lang="es-CL" altLang="en-U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02E149-816D-4B44-8143-9DE45733F142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533364-5EF9-7942-8189-03AEDA8360FC}" type="datetime1">
              <a:rPr lang="es-CL" altLang="en-US"/>
              <a:pPr/>
              <a:t>10-09-18</a:t>
            </a:fld>
            <a:endParaRPr lang="es-CL" altLang="en-U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BA68D5-189A-8249-B227-0E96E00B2755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BE20AD-0DCD-874B-82DA-FC646B832C59}" type="datetime1">
              <a:rPr lang="es-CL" altLang="en-US"/>
              <a:pPr/>
              <a:t>10-09-18</a:t>
            </a:fld>
            <a:endParaRPr lang="es-CL" alt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3E7053-F035-F549-9CD5-FBA536136F91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US"/>
              <a:t>Clic para editar título</a:t>
            </a:r>
            <a:endParaRPr lang="es-ES" altLang="en-US"/>
          </a:p>
        </p:txBody>
      </p:sp>
      <p:sp>
        <p:nvSpPr>
          <p:cNvPr id="13315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US"/>
              <a:t>Haga clic para modificar el estilo de texto del patrón</a:t>
            </a:r>
          </a:p>
          <a:p>
            <a:pPr lvl="1"/>
            <a:r>
              <a:rPr lang="es-ES_tradnl" altLang="en-US"/>
              <a:t>Segundo nivel</a:t>
            </a:r>
          </a:p>
          <a:p>
            <a:pPr lvl="2"/>
            <a:r>
              <a:rPr lang="es-ES_tradnl" altLang="en-US"/>
              <a:t>Tercer nivel</a:t>
            </a:r>
          </a:p>
          <a:p>
            <a:pPr lvl="3"/>
            <a:r>
              <a:rPr lang="es-ES_tradnl" altLang="en-US"/>
              <a:t>Cuarto nivel</a:t>
            </a:r>
          </a:p>
          <a:p>
            <a:pPr lvl="4"/>
            <a:r>
              <a:rPr lang="es-ES_tradnl" altLang="en-US"/>
              <a:t>Quinto nivel</a:t>
            </a:r>
            <a:endParaRPr lang="es-ES" alt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CA6393-FE99-1E46-9CC3-DFDACF19F10A}" type="datetime1">
              <a:rPr lang="es-E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10/9/18</a:t>
            </a:fld>
            <a:endParaRPr lang="es-ES" altLang="en-US">
              <a:ea typeface="ＭＳ Ｐゴシック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6F1957-64CE-CC48-A302-0D2FEEC46CDC}" type="slidenum">
              <a:rPr lang="es-E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745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  <a:endParaRPr lang="es-CL" altLang="en-US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  <a:endParaRPr lang="es-CL" alt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C858FB-78C2-8449-B54B-E73F6056F5C9}" type="datetime1">
              <a:rPr lang="es-CL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10-09-18</a:t>
            </a:fld>
            <a:endParaRPr lang="es-CL" altLang="en-US">
              <a:ea typeface="ＭＳ Ｐゴシック" charset="-128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30DD52-F6F4-1C47-A699-C5C10F86D89E}" type="slidenum">
              <a:rPr lang="es-CL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CL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6705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cirugiadocente.com/disfagia/" TargetMode="Externa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irugiadocente.com/disfagia/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4.m4a"/><Relationship Id="rId7" Type="http://schemas.openxmlformats.org/officeDocument/2006/relationships/image" Target="../media/image4.png"/><Relationship Id="rId2" Type="http://schemas.microsoft.com/office/2007/relationships/media" Target="../media/media14.m4a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0.m4a"/><Relationship Id="rId7" Type="http://schemas.openxmlformats.org/officeDocument/2006/relationships/image" Target="../media/image24.gif"/><Relationship Id="rId2" Type="http://schemas.microsoft.com/office/2007/relationships/media" Target="../media/media20.m4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22.m4a"/><Relationship Id="rId7" Type="http://schemas.openxmlformats.org/officeDocument/2006/relationships/image" Target="../media/image5.png"/><Relationship Id="rId2" Type="http://schemas.microsoft.com/office/2007/relationships/media" Target="../media/media22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4.m4a"/><Relationship Id="rId7" Type="http://schemas.openxmlformats.org/officeDocument/2006/relationships/image" Target="../media/image4.png"/><Relationship Id="rId2" Type="http://schemas.microsoft.com/office/2007/relationships/media" Target="../media/media24.m4a"/><Relationship Id="rId1" Type="http://schemas.openxmlformats.org/officeDocument/2006/relationships/tags" Target="../tags/tag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hyperlink" Target="https://www.cirugiadocente.com/disfagia/" TargetMode="External"/><Relationship Id="rId5" Type="http://schemas.openxmlformats.org/officeDocument/2006/relationships/hyperlink" Target="https://www.cirugiadocente.com/links/" TargetMode="External"/><Relationship Id="rId4" Type="http://schemas.openxmlformats.org/officeDocument/2006/relationships/hyperlink" Target="https://www.cirugiadocente.com/cancer-de-esofago/" TargetMode="Externa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chart" Target="../charts/char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9.m4a"/><Relationship Id="rId7" Type="http://schemas.openxmlformats.org/officeDocument/2006/relationships/image" Target="../media/image15.png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hape 8"/>
          <p:cNvSpPr>
            <a:spLocks noGrp="1"/>
          </p:cNvSpPr>
          <p:nvPr>
            <p:ph type="title" idx="4294967295"/>
          </p:nvPr>
        </p:nvSpPr>
        <p:spPr>
          <a:xfrm>
            <a:off x="1524000" y="2312988"/>
            <a:ext cx="9144000" cy="2214562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altLang="en-US" sz="4800" dirty="0">
                <a:solidFill>
                  <a:srgbClr val="000000"/>
                </a:solidFill>
                <a:latin typeface="Arial" charset="0"/>
                <a:sym typeface="Times" charset="0"/>
              </a:rPr>
              <a:t>Patología Esofágica Maligna</a:t>
            </a:r>
            <a:endParaRPr lang="es-ES" altLang="en-US" sz="4800" dirty="0">
              <a:solidFill>
                <a:srgbClr val="000000"/>
              </a:solidFill>
              <a:sym typeface="Times" charset="0"/>
            </a:endParaRPr>
          </a:p>
        </p:txBody>
      </p:sp>
      <p:sp>
        <p:nvSpPr>
          <p:cNvPr id="16387" name="Shape 9"/>
          <p:cNvSpPr>
            <a:spLocks noGrp="1"/>
          </p:cNvSpPr>
          <p:nvPr>
            <p:ph type="body" idx="4294967295"/>
          </p:nvPr>
        </p:nvSpPr>
        <p:spPr>
          <a:xfrm>
            <a:off x="1809750" y="4648200"/>
            <a:ext cx="8534400" cy="1900239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buNone/>
            </a:pPr>
            <a:r>
              <a:rPr lang="es-ES_tradnl" altLang="en-US" sz="2000" dirty="0">
                <a:solidFill>
                  <a:srgbClr val="000000"/>
                </a:solidFill>
              </a:rPr>
              <a:t>Interno Medicina Matías Gárate</a:t>
            </a:r>
          </a:p>
          <a:p>
            <a:pPr marL="0" indent="0" algn="ctr" eaLnBrk="1" hangingPunct="1">
              <a:buNone/>
            </a:pPr>
            <a:r>
              <a:rPr lang="es-ES_tradnl" altLang="en-US" sz="2000" dirty="0">
                <a:solidFill>
                  <a:srgbClr val="000000"/>
                </a:solidFill>
              </a:rPr>
              <a:t>Dr. Manuel Figueroa Giralt </a:t>
            </a:r>
            <a:r>
              <a:rPr lang="es-ES_tradnl" altLang="en-US" sz="2000" dirty="0" err="1">
                <a:solidFill>
                  <a:srgbClr val="000000"/>
                </a:solidFill>
              </a:rPr>
              <a:t>M.S.C.Ch</a:t>
            </a:r>
            <a:r>
              <a:rPr lang="es-ES_tradnl" altLang="en-US" sz="2000" dirty="0">
                <a:solidFill>
                  <a:srgbClr val="000000"/>
                </a:solidFill>
              </a:rPr>
              <a:t>, FELAC , ISS</a:t>
            </a:r>
          </a:p>
          <a:p>
            <a:pPr marL="0" indent="0" algn="ctr" eaLnBrk="1" hangingPunct="1">
              <a:spcBef>
                <a:spcPts val="300"/>
              </a:spcBef>
              <a:buNone/>
            </a:pPr>
            <a:r>
              <a:rPr lang="es-ES_tradnl" altLang="en-US" sz="2000" dirty="0">
                <a:solidFill>
                  <a:srgbClr val="000000"/>
                </a:solidFill>
              </a:rPr>
              <a:t>Profesor Asistente</a:t>
            </a:r>
          </a:p>
          <a:p>
            <a:pPr marL="0" indent="0" algn="ctr" eaLnBrk="1" hangingPunct="1">
              <a:spcBef>
                <a:spcPts val="300"/>
              </a:spcBef>
              <a:buNone/>
            </a:pPr>
            <a:r>
              <a:rPr lang="es-ES_tradnl" altLang="en-US" sz="2000" dirty="0">
                <a:solidFill>
                  <a:srgbClr val="000000"/>
                </a:solidFill>
              </a:rPr>
              <a:t>Departamento de Cirugía </a:t>
            </a:r>
          </a:p>
          <a:p>
            <a:pPr marL="0" indent="0" algn="ctr" eaLnBrk="1" hangingPunct="1">
              <a:spcBef>
                <a:spcPts val="300"/>
              </a:spcBef>
              <a:buNone/>
            </a:pPr>
            <a:r>
              <a:rPr lang="es-ES_tradnl" altLang="en-US" sz="2000" dirty="0">
                <a:solidFill>
                  <a:srgbClr val="000000"/>
                </a:solidFill>
              </a:rPr>
              <a:t>Hospital Clínico  Universidad de Chile</a:t>
            </a:r>
          </a:p>
        </p:txBody>
      </p:sp>
      <p:sp>
        <p:nvSpPr>
          <p:cNvPr id="3" name="CuadroTexto 2"/>
          <p:cNvSpPr txBox="1"/>
          <p:nvPr/>
        </p:nvSpPr>
        <p:spPr>
          <a:xfrm flipH="1">
            <a:off x="3643313" y="2171700"/>
            <a:ext cx="7615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9FC1C68-BB3A-0345-A09E-EE887D7B66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78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9955"/>
    </mc:Choice>
    <mc:Fallback>
      <p:transition advTm="9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59573"/>
            <a:ext cx="10972800" cy="1143000"/>
          </a:xfrm>
        </p:spPr>
        <p:txBody>
          <a:bodyPr/>
          <a:lstStyle/>
          <a:p>
            <a:r>
              <a:rPr lang="es-ES" dirty="0"/>
              <a:t>Clínica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445060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6°década de la vida</a:t>
            </a:r>
          </a:p>
          <a:p>
            <a:r>
              <a:rPr lang="es-ES" b="1" dirty="0">
                <a:solidFill>
                  <a:srgbClr val="FF0000"/>
                </a:solidFill>
              </a:rPr>
              <a:t>Inespecífica</a:t>
            </a:r>
          </a:p>
          <a:p>
            <a:r>
              <a:rPr lang="es-ES" dirty="0"/>
              <a:t>Asintomático hasta </a:t>
            </a:r>
            <a:r>
              <a:rPr lang="es-ES" b="1" dirty="0"/>
              <a:t>etapas avanzadas</a:t>
            </a:r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455" y="3269740"/>
            <a:ext cx="5028888" cy="2259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07" y="3245777"/>
            <a:ext cx="5468127" cy="2169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0"/>
            <a:ext cx="12240683" cy="70674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6572710"/>
            <a:ext cx="12240683" cy="28529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7019697" y="5880391"/>
            <a:ext cx="372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* ¿Qué cánceres producen disfagia?*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E7A4EEE-2843-4242-BEC6-57E242464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52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0259"/>
    </mc:Choice>
    <mc:Fallback>
      <p:transition advTm="40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08" y="1490919"/>
            <a:ext cx="8903319" cy="4575204"/>
          </a:xfrm>
          <a:prstGeom prst="rect">
            <a:avLst/>
          </a:prstGeom>
        </p:spPr>
      </p:pic>
      <p:sp>
        <p:nvSpPr>
          <p:cNvPr id="5" name="Marco 4"/>
          <p:cNvSpPr/>
          <p:nvPr/>
        </p:nvSpPr>
        <p:spPr>
          <a:xfrm>
            <a:off x="1214008" y="1490919"/>
            <a:ext cx="4105267" cy="979848"/>
          </a:xfrm>
          <a:prstGeom prst="fram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0"/>
            <a:ext cx="12240683" cy="70674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6572710"/>
            <a:ext cx="12240683" cy="28529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59573"/>
            <a:ext cx="10972800" cy="1143000"/>
          </a:xfrm>
        </p:spPr>
        <p:txBody>
          <a:bodyPr/>
          <a:lstStyle/>
          <a:p>
            <a:r>
              <a:rPr lang="es-ES" dirty="0"/>
              <a:t>Enfrentamiento de la disfagia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E2C939B-11A5-724B-B476-62D0C64332AA}"/>
              </a:ext>
            </a:extLst>
          </p:cNvPr>
          <p:cNvSpPr/>
          <p:nvPr/>
        </p:nvSpPr>
        <p:spPr>
          <a:xfrm>
            <a:off x="7854717" y="6018711"/>
            <a:ext cx="4189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7"/>
              </a:rPr>
              <a:t>https://www.cirugiadocente.com/disfagia/</a:t>
            </a:r>
            <a:endParaRPr lang="es-E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BB5171C-738B-5A4F-A64B-4646AF178F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30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1273"/>
    </mc:Choice>
    <mc:Fallback>
      <p:transition advTm="21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34" y="1480325"/>
            <a:ext cx="9528569" cy="4745466"/>
          </a:xfrm>
          <a:prstGeom prst="rect">
            <a:avLst/>
          </a:prstGeom>
        </p:spPr>
      </p:pic>
      <p:sp>
        <p:nvSpPr>
          <p:cNvPr id="7" name="Marco 6"/>
          <p:cNvSpPr/>
          <p:nvPr/>
        </p:nvSpPr>
        <p:spPr>
          <a:xfrm>
            <a:off x="8178584" y="3914182"/>
            <a:ext cx="3259816" cy="755999"/>
          </a:xfrm>
          <a:prstGeom prst="fram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0"/>
            <a:ext cx="12240683" cy="70674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6572710"/>
            <a:ext cx="12240683" cy="28529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59573"/>
            <a:ext cx="10972800" cy="1143000"/>
          </a:xfrm>
        </p:spPr>
        <p:txBody>
          <a:bodyPr/>
          <a:lstStyle/>
          <a:p>
            <a:r>
              <a:rPr lang="es-ES" dirty="0"/>
              <a:t>Enfrentamiento de la disfagia</a:t>
            </a:r>
          </a:p>
        </p:txBody>
      </p:sp>
      <p:sp>
        <p:nvSpPr>
          <p:cNvPr id="4" name="3 Rectángulo"/>
          <p:cNvSpPr/>
          <p:nvPr/>
        </p:nvSpPr>
        <p:spPr>
          <a:xfrm>
            <a:off x="6294119" y="3360420"/>
            <a:ext cx="1676401" cy="5537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0" name="9 Conector recto de flecha"/>
          <p:cNvCxnSpPr/>
          <p:nvPr/>
        </p:nvCxnSpPr>
        <p:spPr>
          <a:xfrm flipV="1">
            <a:off x="7970520" y="2667000"/>
            <a:ext cx="533400" cy="6934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10 Rectángulo"/>
          <p:cNvSpPr/>
          <p:nvPr/>
        </p:nvSpPr>
        <p:spPr>
          <a:xfrm>
            <a:off x="8503920" y="2225040"/>
            <a:ext cx="201168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Esófago de </a:t>
            </a:r>
            <a:r>
              <a:rPr lang="es-CL" dirty="0" err="1">
                <a:solidFill>
                  <a:schemeClr val="tx1"/>
                </a:solidFill>
              </a:rPr>
              <a:t>Barret</a:t>
            </a:r>
            <a:endParaRPr lang="es-CL" dirty="0">
              <a:solidFill>
                <a:schemeClr val="tx1"/>
              </a:solidFill>
            </a:endParaRPr>
          </a:p>
        </p:txBody>
      </p:sp>
      <p:cxnSp>
        <p:nvCxnSpPr>
          <p:cNvPr id="13" name="12 Conector recto de flecha"/>
          <p:cNvCxnSpPr/>
          <p:nvPr/>
        </p:nvCxnSpPr>
        <p:spPr>
          <a:xfrm>
            <a:off x="10241280" y="2682240"/>
            <a:ext cx="0" cy="12319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Rectángulo 4">
            <a:extLst>
              <a:ext uri="{FF2B5EF4-FFF2-40B4-BE49-F238E27FC236}">
                <a16:creationId xmlns:a16="http://schemas.microsoft.com/office/drawing/2014/main" id="{E6128BAF-F608-624B-B737-3603D9CBCF1E}"/>
              </a:ext>
            </a:extLst>
          </p:cNvPr>
          <p:cNvSpPr/>
          <p:nvPr/>
        </p:nvSpPr>
        <p:spPr>
          <a:xfrm>
            <a:off x="7713495" y="6041125"/>
            <a:ext cx="4189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8"/>
              </a:rPr>
              <a:t>https://www.cirugiadocente.com/disfagia/</a:t>
            </a:r>
            <a:endParaRPr lang="es-ES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C7FCB530-A88D-3044-B4AA-42517C699D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40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8087"/>
    </mc:Choice>
    <mc:Fallback>
      <p:transition advTm="58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71902"/>
            <a:ext cx="10972800" cy="1143000"/>
          </a:xfrm>
        </p:spPr>
        <p:txBody>
          <a:bodyPr/>
          <a:lstStyle/>
          <a:p>
            <a:r>
              <a:rPr lang="es-ES" dirty="0"/>
              <a:t>Estudio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7212" y="2877670"/>
            <a:ext cx="4984376" cy="2232213"/>
          </a:xfrm>
        </p:spPr>
        <p:txBody>
          <a:bodyPr>
            <a:normAutofit/>
          </a:bodyPr>
          <a:lstStyle/>
          <a:p>
            <a:r>
              <a:rPr lang="es-ES" dirty="0"/>
              <a:t>Diagnóstico y Etapificación</a:t>
            </a:r>
          </a:p>
          <a:p>
            <a:pPr lvl="1"/>
            <a:r>
              <a:rPr lang="es-ES" dirty="0"/>
              <a:t>EDA + RX EED + TC </a:t>
            </a:r>
            <a:r>
              <a:rPr lang="es-ES" baseline="-25000" dirty="0"/>
              <a:t>T-A-P</a:t>
            </a:r>
          </a:p>
          <a:p>
            <a:pPr lvl="2"/>
            <a:r>
              <a:rPr lang="es-ES" dirty="0"/>
              <a:t>PET/CT y </a:t>
            </a:r>
            <a:r>
              <a:rPr lang="es-ES" dirty="0" err="1"/>
              <a:t>endosonografía</a:t>
            </a:r>
            <a:r>
              <a:rPr lang="es-ES" dirty="0"/>
              <a:t>.</a:t>
            </a:r>
          </a:p>
          <a:p>
            <a:pPr lvl="2"/>
            <a:r>
              <a:rPr lang="es-ES" dirty="0" err="1"/>
              <a:t>Broncoscopía</a:t>
            </a:r>
            <a:endParaRPr lang="es-ES" dirty="0"/>
          </a:p>
          <a:p>
            <a:pPr marL="457200" lvl="1" indent="0">
              <a:buNone/>
            </a:pPr>
            <a:endParaRPr lang="es-ES" b="1" dirty="0"/>
          </a:p>
          <a:p>
            <a:pPr lvl="1"/>
            <a:endParaRPr lang="es-ES" b="1" dirty="0"/>
          </a:p>
          <a:p>
            <a:pPr lvl="1"/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0"/>
            <a:ext cx="12240683" cy="70674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6572710"/>
            <a:ext cx="12240683" cy="28529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0108473-3DDA-5E4E-B771-4B8A2B073477}"/>
              </a:ext>
            </a:extLst>
          </p:cNvPr>
          <p:cNvSpPr/>
          <p:nvPr/>
        </p:nvSpPr>
        <p:spPr>
          <a:xfrm>
            <a:off x="7055657" y="1614902"/>
            <a:ext cx="4361329" cy="175432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s-ES" b="1" dirty="0"/>
              <a:t>Endoscopía digestiva alta</a:t>
            </a:r>
          </a:p>
          <a:p>
            <a:pPr lvl="1"/>
            <a:r>
              <a:rPr lang="es-ES" dirty="0"/>
              <a:t>Anatomía</a:t>
            </a:r>
          </a:p>
          <a:p>
            <a:pPr lvl="1"/>
            <a:r>
              <a:rPr lang="es-ES" dirty="0"/>
              <a:t>Tamaño</a:t>
            </a:r>
          </a:p>
          <a:p>
            <a:pPr lvl="1"/>
            <a:r>
              <a:rPr lang="es-ES" dirty="0"/>
              <a:t>Localización</a:t>
            </a:r>
          </a:p>
          <a:p>
            <a:pPr lvl="1"/>
            <a:r>
              <a:rPr lang="es-ES" b="1" dirty="0">
                <a:solidFill>
                  <a:srgbClr val="FF0000"/>
                </a:solidFill>
              </a:rPr>
              <a:t>Histología</a:t>
            </a:r>
            <a:r>
              <a:rPr lang="es-ES" dirty="0"/>
              <a:t> </a:t>
            </a:r>
          </a:p>
          <a:p>
            <a:pPr lvl="1"/>
            <a:r>
              <a:rPr lang="es-ES" dirty="0"/>
              <a:t>Diagnósticos diferenciales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8D570C2-0CBB-4F4E-B233-B35A587085B3}"/>
              </a:ext>
            </a:extLst>
          </p:cNvPr>
          <p:cNvSpPr/>
          <p:nvPr/>
        </p:nvSpPr>
        <p:spPr>
          <a:xfrm>
            <a:off x="7055658" y="3369228"/>
            <a:ext cx="4361329" cy="2031325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s-ES" b="1" dirty="0" err="1"/>
              <a:t>Esófagograma</a:t>
            </a:r>
            <a:r>
              <a:rPr lang="es-ES" b="1" dirty="0"/>
              <a:t> </a:t>
            </a:r>
            <a:r>
              <a:rPr lang="es-ES" b="1" dirty="0" err="1"/>
              <a:t>baritado</a:t>
            </a:r>
            <a:endParaRPr lang="es-ES" b="1" dirty="0"/>
          </a:p>
          <a:p>
            <a:pPr lvl="1"/>
            <a:r>
              <a:rPr lang="es-ES" b="1" dirty="0">
                <a:solidFill>
                  <a:srgbClr val="FF0000"/>
                </a:solidFill>
              </a:rPr>
              <a:t>Anatomía</a:t>
            </a:r>
          </a:p>
          <a:p>
            <a:pPr lvl="1"/>
            <a:r>
              <a:rPr lang="es-ES" dirty="0"/>
              <a:t>Signos de enfermedad avanzada</a:t>
            </a:r>
          </a:p>
          <a:p>
            <a:pPr lvl="2"/>
            <a:r>
              <a:rPr lang="es-ES" dirty="0"/>
              <a:t>Lesión </a:t>
            </a:r>
            <a:r>
              <a:rPr lang="es-ES" b="1" dirty="0"/>
              <a:t>&gt;8cm</a:t>
            </a:r>
          </a:p>
          <a:p>
            <a:pPr lvl="2"/>
            <a:r>
              <a:rPr lang="es-ES" dirty="0"/>
              <a:t>Desviación </a:t>
            </a:r>
            <a:r>
              <a:rPr lang="es-ES" b="1" dirty="0"/>
              <a:t>mayor de 3 cm</a:t>
            </a:r>
            <a:r>
              <a:rPr lang="es-ES" dirty="0"/>
              <a:t> del eje</a:t>
            </a:r>
          </a:p>
          <a:p>
            <a:pPr lvl="2"/>
            <a:r>
              <a:rPr lang="es-ES" dirty="0"/>
              <a:t>Compromiso circunferencial</a:t>
            </a:r>
          </a:p>
          <a:p>
            <a:pPr lvl="2"/>
            <a:r>
              <a:rPr lang="es-ES" b="1" i="1" dirty="0"/>
              <a:t>Fístula bronquial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5ADB8AF-9EAA-5243-B63F-64B73A18CA7F}"/>
              </a:ext>
            </a:extLst>
          </p:cNvPr>
          <p:cNvSpPr/>
          <p:nvPr/>
        </p:nvSpPr>
        <p:spPr>
          <a:xfrm>
            <a:off x="7055657" y="5400553"/>
            <a:ext cx="4361331" cy="646331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s-ES" b="1" dirty="0"/>
              <a:t>TC </a:t>
            </a:r>
            <a:r>
              <a:rPr lang="es-ES" b="1" baseline="-25000" dirty="0"/>
              <a:t>T-A-P</a:t>
            </a:r>
          </a:p>
          <a:p>
            <a:r>
              <a:rPr lang="es-ES" dirty="0"/>
              <a:t>      </a:t>
            </a:r>
            <a:r>
              <a:rPr lang="es-ES" b="1" dirty="0" err="1">
                <a:solidFill>
                  <a:srgbClr val="FF0000"/>
                </a:solidFill>
              </a:rPr>
              <a:t>Etapificación</a:t>
            </a:r>
            <a:r>
              <a:rPr lang="es-ES" b="1" dirty="0">
                <a:solidFill>
                  <a:srgbClr val="FF0000"/>
                </a:solidFill>
              </a:rPr>
              <a:t>  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E41CCF9-9337-984B-9C54-9DD921EBA4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4901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29153"/>
    </mc:Choice>
    <mc:Fallback>
      <p:transition advTm="129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37075"/>
            <a:ext cx="10932317" cy="4680730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114383" y="1722120"/>
            <a:ext cx="11696617" cy="3017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59573"/>
            <a:ext cx="10972800" cy="1143000"/>
          </a:xfrm>
        </p:spPr>
        <p:txBody>
          <a:bodyPr/>
          <a:lstStyle/>
          <a:p>
            <a:r>
              <a:rPr lang="es-ES" dirty="0"/>
              <a:t>Etapificación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0"/>
            <a:ext cx="12240683" cy="70674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6572710"/>
            <a:ext cx="12240683" cy="28529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435339" y="6203377"/>
            <a:ext cx="4306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Braghetto</a:t>
            </a:r>
            <a:r>
              <a:rPr lang="es-ES" dirty="0"/>
              <a:t> &amp; Estay, </a:t>
            </a:r>
            <a:r>
              <a:rPr lang="es-ES" dirty="0" err="1"/>
              <a:t>Cáncer</a:t>
            </a:r>
            <a:r>
              <a:rPr lang="es-ES" dirty="0"/>
              <a:t> de </a:t>
            </a:r>
            <a:r>
              <a:rPr lang="es-ES" dirty="0" err="1"/>
              <a:t>Esófago</a:t>
            </a:r>
            <a:r>
              <a:rPr lang="es-ES" dirty="0"/>
              <a:t>, 2008.</a:t>
            </a:r>
          </a:p>
        </p:txBody>
      </p:sp>
      <p:sp>
        <p:nvSpPr>
          <p:cNvPr id="8" name="CuadroTexto 8"/>
          <p:cNvSpPr txBox="1"/>
          <p:nvPr/>
        </p:nvSpPr>
        <p:spPr>
          <a:xfrm>
            <a:off x="210223" y="2456982"/>
            <a:ext cx="8852360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s-ES" sz="3200" dirty="0">
                <a:solidFill>
                  <a:schemeClr val="tx1"/>
                </a:solidFill>
              </a:rPr>
              <a:t>Iniciar con TC, descartar metástasis</a:t>
            </a:r>
          </a:p>
          <a:p>
            <a:pPr marL="342900" indent="-342900">
              <a:buAutoNum type="arabicPeriod"/>
            </a:pPr>
            <a:r>
              <a:rPr lang="es-ES" sz="3200" dirty="0">
                <a:solidFill>
                  <a:schemeClr val="tx1"/>
                </a:solidFill>
              </a:rPr>
              <a:t>Realizar endosonografía para evaluar T y N</a:t>
            </a:r>
          </a:p>
          <a:p>
            <a:pPr marL="342900" indent="-342900">
              <a:buAutoNum type="arabicPeriod"/>
            </a:pPr>
            <a:r>
              <a:rPr lang="es-ES" sz="3200" dirty="0">
                <a:solidFill>
                  <a:schemeClr val="tx1"/>
                </a:solidFill>
              </a:rPr>
              <a:t>PET/CT en caso de sospecha de metástasis ocultas</a:t>
            </a:r>
          </a:p>
        </p:txBody>
      </p:sp>
      <p:sp>
        <p:nvSpPr>
          <p:cNvPr id="9" name="Rectángulo 9"/>
          <p:cNvSpPr/>
          <p:nvPr/>
        </p:nvSpPr>
        <p:spPr>
          <a:xfrm>
            <a:off x="114383" y="4057323"/>
            <a:ext cx="19993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aseline="30000" dirty="0"/>
              <a:t>(</a:t>
            </a:r>
            <a:r>
              <a:rPr lang="es-ES" sz="2000" baseline="30000" dirty="0" err="1"/>
              <a:t>Braghetto</a:t>
            </a:r>
            <a:r>
              <a:rPr lang="es-ES" sz="2000" baseline="30000" dirty="0"/>
              <a:t>, y otros, 2016).</a:t>
            </a:r>
            <a:endParaRPr lang="es-ES" sz="20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8A77E3E-107B-504E-BD3B-5F14CF657D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614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4860"/>
    </mc:Choice>
    <mc:Fallback>
      <p:transition advTm="64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47244"/>
            <a:ext cx="10972800" cy="1143000"/>
          </a:xfrm>
        </p:spPr>
        <p:txBody>
          <a:bodyPr/>
          <a:lstStyle/>
          <a:p>
            <a:r>
              <a:rPr lang="es-ES" dirty="0"/>
              <a:t>Etapificación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871131" y="1569597"/>
            <a:ext cx="1849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Clasificación TNM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0"/>
            <a:ext cx="12240683" cy="70674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6572710"/>
            <a:ext cx="12240683" cy="28529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2485" y="1454626"/>
            <a:ext cx="8885283" cy="5062765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1652485" y="2338124"/>
            <a:ext cx="3218646" cy="2538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7E9692D-FEE8-3549-96F2-1E0DBF8DDC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80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1104"/>
    </mc:Choice>
    <mc:Fallback>
      <p:transition advTm="41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47244"/>
            <a:ext cx="10972800" cy="1143000"/>
          </a:xfrm>
        </p:spPr>
        <p:txBody>
          <a:bodyPr/>
          <a:lstStyle/>
          <a:p>
            <a:r>
              <a:rPr lang="es-ES" dirty="0"/>
              <a:t>Etapificación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871131" y="1569597"/>
            <a:ext cx="1849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Clasificación TNM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0"/>
            <a:ext cx="12240683" cy="70674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6572710"/>
            <a:ext cx="12240683" cy="28529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552" y="1454625"/>
            <a:ext cx="8729415" cy="5065538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6522720" y="1938929"/>
            <a:ext cx="1828800" cy="3013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82BEEBD-2781-6A4B-9906-5733223F47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19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387"/>
    </mc:Choice>
    <mc:Fallback>
      <p:transition advTm="3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47244"/>
            <a:ext cx="10972800" cy="1143000"/>
          </a:xfrm>
        </p:spPr>
        <p:txBody>
          <a:bodyPr/>
          <a:lstStyle/>
          <a:p>
            <a:r>
              <a:rPr lang="es-ES" dirty="0"/>
              <a:t>Etapificación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871131" y="1569597"/>
            <a:ext cx="1849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Clasificación TNM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0"/>
            <a:ext cx="12240683" cy="70674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6572710"/>
            <a:ext cx="12240683" cy="28529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553" y="1454626"/>
            <a:ext cx="8729413" cy="5062211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6370320" y="1923689"/>
            <a:ext cx="1828800" cy="3013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9F765C4-AA5B-FA41-AA61-800B55B9E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70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369"/>
    </mc:Choice>
    <mc:Fallback>
      <p:transition advTm="4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47244"/>
            <a:ext cx="10972800" cy="1143000"/>
          </a:xfrm>
        </p:spPr>
        <p:txBody>
          <a:bodyPr/>
          <a:lstStyle/>
          <a:p>
            <a:r>
              <a:rPr lang="es-ES" dirty="0"/>
              <a:t>Tratamiento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b="1" dirty="0"/>
              <a:t>Cirugía :</a:t>
            </a:r>
          </a:p>
          <a:p>
            <a:pPr lvl="1"/>
            <a:r>
              <a:rPr lang="es-ES" dirty="0"/>
              <a:t>Operabilidad: depende de condición clínica y estatus del paciente.</a:t>
            </a:r>
          </a:p>
          <a:p>
            <a:pPr marL="457200" lvl="1" indent="0">
              <a:buNone/>
            </a:pPr>
            <a:r>
              <a:rPr lang="es-ES" dirty="0"/>
              <a:t>v/s</a:t>
            </a:r>
          </a:p>
          <a:p>
            <a:pPr lvl="1"/>
            <a:r>
              <a:rPr lang="es-ES" dirty="0"/>
              <a:t>Resecabilidad del tumor:</a:t>
            </a:r>
          </a:p>
          <a:p>
            <a:pPr lvl="2"/>
            <a:r>
              <a:rPr lang="es-ES" dirty="0"/>
              <a:t>&lt; 5cm – sin invasión de adventicia/órganos vecinos.</a:t>
            </a:r>
          </a:p>
          <a:p>
            <a:pPr lvl="2"/>
            <a:r>
              <a:rPr lang="es-ES" dirty="0"/>
              <a:t>Ausencia de metástasis.</a:t>
            </a:r>
          </a:p>
          <a:p>
            <a:pPr marL="457200" lvl="1" indent="0">
              <a:buNone/>
            </a:pP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0"/>
            <a:ext cx="12240683" cy="70674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6572710"/>
            <a:ext cx="12240683" cy="28529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495D335-EE58-9C4A-B6AA-0FAD499C5C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16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8018"/>
    </mc:Choice>
    <mc:Fallback>
      <p:transition advTm="58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59573"/>
            <a:ext cx="10972800" cy="1143000"/>
          </a:xfrm>
        </p:spPr>
        <p:txBody>
          <a:bodyPr/>
          <a:lstStyle/>
          <a:p>
            <a:r>
              <a:rPr lang="es-ES" dirty="0"/>
              <a:t>Tratamiento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b="1" dirty="0"/>
              <a:t>Por TN</a:t>
            </a:r>
          </a:p>
          <a:p>
            <a:pPr lvl="1"/>
            <a:r>
              <a:rPr lang="es-ES" b="1" dirty="0"/>
              <a:t>T1a </a:t>
            </a:r>
            <a:r>
              <a:rPr lang="es-ES" dirty="0">
                <a:sym typeface="Wingdings"/>
              </a:rPr>
              <a:t> Resección endoscópica + ablación</a:t>
            </a:r>
          </a:p>
          <a:p>
            <a:pPr lvl="1"/>
            <a:r>
              <a:rPr lang="es-ES" b="1" dirty="0">
                <a:sym typeface="Wingdings"/>
              </a:rPr>
              <a:t>Hasta T1b N0 </a:t>
            </a:r>
            <a:r>
              <a:rPr lang="es-ES" dirty="0">
                <a:sym typeface="Wingdings"/>
              </a:rPr>
              <a:t> Esofagectomía</a:t>
            </a:r>
          </a:p>
          <a:p>
            <a:pPr lvl="1"/>
            <a:r>
              <a:rPr lang="es-ES" b="1" dirty="0">
                <a:sym typeface="Wingdings"/>
              </a:rPr>
              <a:t>T1bN1 o T2-4a N0/1 </a:t>
            </a:r>
            <a:r>
              <a:rPr lang="es-ES" dirty="0">
                <a:sym typeface="Wingdings"/>
              </a:rPr>
              <a:t> QMT/RT </a:t>
            </a:r>
            <a:r>
              <a:rPr lang="es-ES" b="1" dirty="0">
                <a:solidFill>
                  <a:srgbClr val="FF0000"/>
                </a:solidFill>
                <a:sym typeface="Wingdings"/>
              </a:rPr>
              <a:t>+ CX</a:t>
            </a:r>
          </a:p>
          <a:p>
            <a:pPr lvl="1"/>
            <a:r>
              <a:rPr lang="es-ES" b="1" dirty="0">
                <a:sym typeface="Wingdings"/>
              </a:rPr>
              <a:t>T4b o M1 </a:t>
            </a:r>
            <a:r>
              <a:rPr lang="es-ES" b="1" dirty="0">
                <a:solidFill>
                  <a:srgbClr val="FF0000"/>
                </a:solidFill>
                <a:sym typeface="Wingdings"/>
              </a:rPr>
              <a:t>QMT/RT paliativa</a:t>
            </a:r>
          </a:p>
          <a:p>
            <a:pPr lvl="1"/>
            <a:endParaRPr lang="es-ES" dirty="0"/>
          </a:p>
          <a:p>
            <a:r>
              <a:rPr lang="es-ES" b="1" dirty="0"/>
              <a:t>Unión G-E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0"/>
            <a:ext cx="12240683" cy="70674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6572710"/>
            <a:ext cx="12240683" cy="285291"/>
          </a:xfrm>
          <a:prstGeom prst="rect">
            <a:avLst/>
          </a:prstGeom>
        </p:spPr>
      </p:pic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339368"/>
              </p:ext>
            </p:extLst>
          </p:nvPr>
        </p:nvGraphicFramePr>
        <p:xfrm>
          <a:off x="1925320" y="5272724"/>
          <a:ext cx="8127999" cy="853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1" algn="ctr"/>
                      <a:r>
                        <a:rPr lang="es-ES" sz="2200" b="1" dirty="0" err="1"/>
                        <a:t>Siewert</a:t>
                      </a:r>
                      <a:r>
                        <a:rPr lang="es-ES" sz="2200" b="1" dirty="0"/>
                        <a:t> Tipo I – II </a:t>
                      </a:r>
                      <a:endParaRPr lang="es-ES" sz="2200" b="1" dirty="0">
                        <a:sym typeface="Wingding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es-ES" sz="2200" dirty="0"/>
                        <a:t> </a:t>
                      </a:r>
                      <a:r>
                        <a:rPr lang="es-ES" sz="2200" dirty="0">
                          <a:sym typeface="Wingdings"/>
                        </a:rPr>
                        <a:t>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es-ES" sz="2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sym typeface="Wingdings"/>
                        </a:rPr>
                        <a:t>Ca esofágico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ctr"/>
                      <a:r>
                        <a:rPr lang="es-ES" sz="2200" b="1" dirty="0" err="1">
                          <a:sym typeface="Wingdings"/>
                        </a:rPr>
                        <a:t>Siewert</a:t>
                      </a:r>
                      <a:r>
                        <a:rPr lang="es-ES" sz="2200" b="1" dirty="0">
                          <a:sym typeface="Wingdings"/>
                        </a:rPr>
                        <a:t> Tipo III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es-ES" sz="2200" dirty="0">
                          <a:sym typeface="Wingdings"/>
                        </a:rPr>
                        <a:t>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es-ES" sz="2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sym typeface="Wingdings"/>
                        </a:rPr>
                        <a:t>Ca gástrico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C54E266-C902-7742-9E0C-1CF3CE3722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07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7838"/>
    </mc:Choice>
    <mc:Fallback>
      <p:transition advTm="57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Título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1143000"/>
          </a:xfrm>
        </p:spPr>
        <p:txBody>
          <a:bodyPr/>
          <a:lstStyle/>
          <a:p>
            <a:pPr eaLnBrk="1" hangingPunct="1"/>
            <a:r>
              <a:rPr lang="es-CL" altLang="en-US" dirty="0">
                <a:ea typeface="ＭＳ Ｐゴシック" charset="-128"/>
              </a:rPr>
              <a:t>Temario</a:t>
            </a:r>
          </a:p>
        </p:txBody>
      </p:sp>
      <p:sp>
        <p:nvSpPr>
          <p:cNvPr id="22531" name="2 Marcador de contenido"/>
          <p:cNvSpPr>
            <a:spLocks noGrp="1"/>
          </p:cNvSpPr>
          <p:nvPr>
            <p:ph idx="1"/>
          </p:nvPr>
        </p:nvSpPr>
        <p:spPr>
          <a:xfrm>
            <a:off x="609600" y="2056988"/>
            <a:ext cx="10972800" cy="3794856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s-ES" altLang="en-US" dirty="0">
                <a:ea typeface="ＭＳ Ｐゴシック" charset="-128"/>
              </a:rPr>
              <a:t>Epidemiología.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s-ES" altLang="en-US" dirty="0">
                <a:ea typeface="ＭＳ Ｐゴシック" charset="-128"/>
              </a:rPr>
              <a:t>Anatomía patológica.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s-ES" altLang="en-US" dirty="0">
                <a:ea typeface="ＭＳ Ｐゴシック" charset="-128"/>
              </a:rPr>
              <a:t>Factores de riesgo.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s-ES" altLang="en-US" dirty="0">
                <a:ea typeface="ＭＳ Ｐゴシック" charset="-128"/>
              </a:rPr>
              <a:t>Clínica – Disfagia.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s-ES" altLang="en-US" dirty="0">
                <a:ea typeface="ＭＳ Ｐゴシック" charset="-128"/>
              </a:rPr>
              <a:t>Estudio: Diagnóstico y Etapificación.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s-ES" altLang="en-US" dirty="0">
                <a:ea typeface="ＭＳ Ｐゴシック" charset="-128"/>
              </a:rPr>
              <a:t>Tratamiento.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s-ES" altLang="en-US" dirty="0">
                <a:ea typeface="ＭＳ Ｐゴシック" charset="-128"/>
              </a:rPr>
              <a:t>Conclusiones.</a:t>
            </a:r>
            <a:endParaRPr lang="es-CL" altLang="en-US" dirty="0">
              <a:ea typeface="ＭＳ Ｐゴシック" charset="-128"/>
            </a:endParaRPr>
          </a:p>
        </p:txBody>
      </p:sp>
      <p:pic>
        <p:nvPicPr>
          <p:cNvPr id="22532" name="Imagen 3" descr="Screen Shot 2016-07-18 at 4.25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A6CBF29-D4E3-604C-93AA-01CDD7385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41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070"/>
    </mc:Choice>
    <mc:Fallback>
      <p:transition advTm="17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59573"/>
            <a:ext cx="10972800" cy="1143000"/>
          </a:xfrm>
        </p:spPr>
        <p:txBody>
          <a:bodyPr/>
          <a:lstStyle/>
          <a:p>
            <a:r>
              <a:rPr lang="es-ES" dirty="0"/>
              <a:t>Tratamiento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Resección submucosa endoscópica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0"/>
            <a:ext cx="12240683" cy="70674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6572710"/>
            <a:ext cx="12240683" cy="285291"/>
          </a:xfrm>
          <a:prstGeom prst="rect">
            <a:avLst/>
          </a:prstGeom>
        </p:spPr>
      </p:pic>
      <p:pic>
        <p:nvPicPr>
          <p:cNvPr id="2050" name="Picture 2" descr="Resultado de imagen para reseccion submucosa endoscopica cancer esofa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705" y="0"/>
            <a:ext cx="804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F0C7D70-28B8-D44D-8165-31BDFEF894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7730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7505"/>
    </mc:Choice>
    <mc:Fallback>
      <p:transition advTm="37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59573"/>
            <a:ext cx="10972800" cy="1143000"/>
          </a:xfrm>
        </p:spPr>
        <p:txBody>
          <a:bodyPr/>
          <a:lstStyle/>
          <a:p>
            <a:r>
              <a:rPr lang="es-ES" dirty="0"/>
              <a:t>Tratamiento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63034" y="1600201"/>
            <a:ext cx="11319367" cy="4525963"/>
          </a:xfrm>
        </p:spPr>
        <p:txBody>
          <a:bodyPr>
            <a:normAutofit/>
          </a:bodyPr>
          <a:lstStyle/>
          <a:p>
            <a:r>
              <a:rPr lang="es-ES" b="1" dirty="0"/>
              <a:t>Esofagectomía</a:t>
            </a:r>
          </a:p>
          <a:p>
            <a:pPr marL="457200" lvl="1" indent="0" algn="ctr">
              <a:buNone/>
            </a:pPr>
            <a:r>
              <a:rPr lang="es-ES" b="1" i="1" dirty="0">
                <a:solidFill>
                  <a:srgbClr val="FF0000"/>
                </a:solidFill>
              </a:rPr>
              <a:t>*Abordaje según ubicación*</a:t>
            </a:r>
          </a:p>
          <a:p>
            <a:pPr marL="457200" lvl="1" indent="0">
              <a:buNone/>
            </a:pPr>
            <a:endParaRPr lang="es-ES" dirty="0">
              <a:sym typeface="Wingdings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0"/>
            <a:ext cx="12240683" cy="70674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6572710"/>
            <a:ext cx="12240683" cy="285291"/>
          </a:xfrm>
          <a:prstGeom prst="rect">
            <a:avLst/>
          </a:prstGeom>
        </p:spPr>
      </p:pic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238357"/>
              </p:ext>
            </p:extLst>
          </p:nvPr>
        </p:nvGraphicFramePr>
        <p:xfrm>
          <a:off x="899160" y="3337559"/>
          <a:ext cx="11003279" cy="1767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21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1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603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9280">
                <a:tc>
                  <a:txBody>
                    <a:bodyPr/>
                    <a:lstStyle/>
                    <a:p>
                      <a:pPr lvl="1" algn="ctr"/>
                      <a:r>
                        <a:rPr lang="es-ES" sz="2400" b="1" dirty="0"/>
                        <a:t>Tercio superior </a:t>
                      </a:r>
                      <a:endParaRPr lang="es-ES" sz="2400" b="1" dirty="0">
                        <a:sym typeface="Wingding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es-ES" sz="2400" dirty="0"/>
                        <a:t> </a:t>
                      </a:r>
                      <a:r>
                        <a:rPr lang="es-ES" sz="2400" dirty="0">
                          <a:sym typeface="Wingdings"/>
                        </a:rPr>
                        <a:t>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es-E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sym typeface="Wingdings"/>
                        </a:rPr>
                        <a:t>Habitualmente no se opera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lvl="1" algn="ctr"/>
                      <a:r>
                        <a:rPr lang="es-ES" sz="2400" b="1" dirty="0">
                          <a:sym typeface="Wingdings"/>
                        </a:rPr>
                        <a:t>Tercio medio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es-ES" sz="2400" dirty="0">
                          <a:sym typeface="Wingdings"/>
                        </a:rPr>
                        <a:t>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es-E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sym typeface="Wingdings"/>
                        </a:rPr>
                        <a:t>Esofagectomía + aa cervical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lvl="1" algn="ctr"/>
                      <a:r>
                        <a:rPr lang="es-ES" sz="2400" b="1" dirty="0">
                          <a:sym typeface="Wingdings"/>
                        </a:rPr>
                        <a:t>Tercio inferior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es-ES" sz="2400" dirty="0">
                          <a:sym typeface="Wingdings"/>
                        </a:rPr>
                        <a:t>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es-E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sym typeface="Wingdings"/>
                        </a:rPr>
                        <a:t>Esofagectomía distal + aa torácica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FD2FAA4-8EBD-B64A-BAC1-CD1B3491A5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53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7633"/>
    </mc:Choice>
    <mc:Fallback>
      <p:transition advTm="27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>
                <a:sym typeface="Wingdings"/>
              </a:rPr>
              <a:t>Reconstrucción</a:t>
            </a:r>
          </a:p>
          <a:p>
            <a:pPr lvl="1"/>
            <a:r>
              <a:rPr lang="es-ES" b="1" dirty="0">
                <a:sym typeface="Wingdings"/>
              </a:rPr>
              <a:t>Tubo de reconstrucción</a:t>
            </a:r>
          </a:p>
          <a:p>
            <a:pPr lvl="2"/>
            <a:r>
              <a:rPr lang="es-ES" dirty="0">
                <a:sym typeface="Wingdings"/>
              </a:rPr>
              <a:t>Estómago</a:t>
            </a:r>
          </a:p>
          <a:p>
            <a:pPr lvl="2"/>
            <a:r>
              <a:rPr lang="es-ES" dirty="0">
                <a:sym typeface="Wingdings"/>
              </a:rPr>
              <a:t>Colon </a:t>
            </a:r>
          </a:p>
          <a:p>
            <a:pPr lvl="2"/>
            <a:r>
              <a:rPr lang="es-ES" dirty="0">
                <a:sym typeface="Wingdings"/>
              </a:rPr>
              <a:t>Intestino delgado</a:t>
            </a:r>
          </a:p>
          <a:p>
            <a:pPr lvl="1"/>
            <a:r>
              <a:rPr lang="es-ES" b="1" dirty="0">
                <a:sym typeface="Wingdings"/>
              </a:rPr>
              <a:t>Vía de ascenso</a:t>
            </a:r>
          </a:p>
          <a:p>
            <a:pPr lvl="2"/>
            <a:r>
              <a:rPr lang="es-ES" dirty="0">
                <a:sym typeface="Wingdings"/>
              </a:rPr>
              <a:t>Mediastino posterior (riesgo mediastinitis)</a:t>
            </a:r>
          </a:p>
          <a:p>
            <a:pPr lvl="2"/>
            <a:r>
              <a:rPr lang="es-ES" dirty="0">
                <a:sym typeface="Wingdings"/>
              </a:rPr>
              <a:t>Mediastino anterior</a:t>
            </a:r>
          </a:p>
          <a:p>
            <a:pPr lvl="2"/>
            <a:r>
              <a:rPr lang="es-ES" dirty="0">
                <a:sym typeface="Wingdings"/>
              </a:rPr>
              <a:t>Subcutáneo (último recurso)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0"/>
            <a:ext cx="12240683" cy="70674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6572710"/>
            <a:ext cx="12240683" cy="285291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609600" y="459573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/>
              <a:t>Tratamiento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85864"/>
            <a:ext cx="10701867" cy="49403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D721498-4682-5D47-800A-3AF40C8018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2884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709"/>
    </mc:Choice>
    <mc:Fallback>
      <p:transition advTm="70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59573"/>
            <a:ext cx="10972800" cy="1143000"/>
          </a:xfrm>
        </p:spPr>
        <p:txBody>
          <a:bodyPr/>
          <a:lstStyle/>
          <a:p>
            <a:r>
              <a:rPr lang="es-ES" dirty="0" err="1"/>
              <a:t>Linfadenectomía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2542339"/>
          </a:xfrm>
        </p:spPr>
        <p:txBody>
          <a:bodyPr>
            <a:normAutofit fontScale="85000" lnSpcReduction="20000"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Diseminación por muscular de la mucosa</a:t>
            </a:r>
          </a:p>
          <a:p>
            <a:r>
              <a:rPr lang="es-ES" dirty="0"/>
              <a:t>2 campos vs. 3 campos</a:t>
            </a:r>
          </a:p>
          <a:p>
            <a:r>
              <a:rPr lang="es-ES" b="1" dirty="0"/>
              <a:t>Tipos</a:t>
            </a:r>
          </a:p>
          <a:p>
            <a:pPr lvl="1"/>
            <a:r>
              <a:rPr lang="es-ES" b="1" dirty="0"/>
              <a:t>Standard</a:t>
            </a:r>
            <a:r>
              <a:rPr lang="es-ES" dirty="0"/>
              <a:t>: Mediastino </a:t>
            </a:r>
            <a:r>
              <a:rPr lang="es-ES" dirty="0" err="1"/>
              <a:t>inf</a:t>
            </a:r>
            <a:r>
              <a:rPr lang="es-ES" dirty="0"/>
              <a:t>. + </a:t>
            </a:r>
            <a:r>
              <a:rPr lang="es-ES" dirty="0" err="1"/>
              <a:t>Carinales</a:t>
            </a:r>
            <a:endParaRPr lang="es-ES" dirty="0"/>
          </a:p>
          <a:p>
            <a:pPr lvl="1"/>
            <a:r>
              <a:rPr lang="es-ES" b="1" dirty="0"/>
              <a:t>Extendida:</a:t>
            </a:r>
            <a:r>
              <a:rPr lang="es-ES" dirty="0"/>
              <a:t> Standard + Mediastino </a:t>
            </a:r>
            <a:r>
              <a:rPr lang="es-ES" dirty="0" err="1"/>
              <a:t>sup</a:t>
            </a:r>
            <a:r>
              <a:rPr lang="es-ES" dirty="0"/>
              <a:t>. derecho*</a:t>
            </a:r>
          </a:p>
          <a:p>
            <a:pPr lvl="1"/>
            <a:r>
              <a:rPr lang="es-ES" b="1" dirty="0"/>
              <a:t>Total:</a:t>
            </a:r>
            <a:r>
              <a:rPr lang="es-ES" dirty="0"/>
              <a:t> Standard + Mediastino </a:t>
            </a:r>
            <a:r>
              <a:rPr lang="es-ES" dirty="0" err="1"/>
              <a:t>sup</a:t>
            </a:r>
            <a:r>
              <a:rPr lang="es-ES" dirty="0"/>
              <a:t>. bilateral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288" y="4087778"/>
            <a:ext cx="6490721" cy="2442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0"/>
            <a:ext cx="12240683" cy="70674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6572710"/>
            <a:ext cx="12240683" cy="28529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15891D1-9D6D-7246-A06E-1A9800A2A3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95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450"/>
    </mc:Choice>
    <mc:Fallback>
      <p:transition advTm="30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59573"/>
            <a:ext cx="10972800" cy="1143000"/>
          </a:xfrm>
        </p:spPr>
        <p:txBody>
          <a:bodyPr/>
          <a:lstStyle/>
          <a:p>
            <a:r>
              <a:rPr lang="es-ES" dirty="0"/>
              <a:t>Paliativos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QT – RT </a:t>
            </a:r>
            <a:r>
              <a:rPr lang="es-ES" b="1" dirty="0">
                <a:solidFill>
                  <a:srgbClr val="FF0000"/>
                </a:solidFill>
              </a:rPr>
              <a:t>sin beneficio en sobrevida.</a:t>
            </a:r>
          </a:p>
          <a:p>
            <a:r>
              <a:rPr lang="es-ES" dirty="0" err="1"/>
              <a:t>Cx</a:t>
            </a:r>
            <a:r>
              <a:rPr lang="es-ES" dirty="0"/>
              <a:t> reservada para </a:t>
            </a:r>
            <a:r>
              <a:rPr lang="es-ES" b="1" dirty="0"/>
              <a:t>perforación</a:t>
            </a:r>
            <a:r>
              <a:rPr lang="es-ES" dirty="0"/>
              <a:t>.</a:t>
            </a:r>
          </a:p>
          <a:p>
            <a:r>
              <a:rPr lang="es-ES" dirty="0"/>
              <a:t>Según síntomas específicos de </a:t>
            </a:r>
            <a:r>
              <a:rPr lang="es-ES" b="1" dirty="0"/>
              <a:t>cada paciente</a:t>
            </a:r>
            <a:r>
              <a:rPr lang="es-ES" dirty="0"/>
              <a:t>.</a:t>
            </a:r>
          </a:p>
          <a:p>
            <a:r>
              <a:rPr lang="es-ES" dirty="0"/>
              <a:t>Opciones</a:t>
            </a:r>
          </a:p>
          <a:p>
            <a:pPr lvl="1"/>
            <a:r>
              <a:rPr lang="es-ES" i="1" dirty="0">
                <a:solidFill>
                  <a:schemeClr val="tx2">
                    <a:lumMod val="50000"/>
                  </a:schemeClr>
                </a:solidFill>
              </a:rPr>
              <a:t>Endoprótesis</a:t>
            </a:r>
          </a:p>
          <a:p>
            <a:pPr lvl="1"/>
            <a:r>
              <a:rPr lang="es-ES" i="1" dirty="0">
                <a:solidFill>
                  <a:schemeClr val="tx2">
                    <a:lumMod val="50000"/>
                  </a:schemeClr>
                </a:solidFill>
              </a:rPr>
              <a:t>Gastrostomía – yeyunostomía</a:t>
            </a:r>
          </a:p>
          <a:p>
            <a:pPr lvl="1"/>
            <a:r>
              <a:rPr lang="es-ES" i="1" dirty="0">
                <a:solidFill>
                  <a:schemeClr val="tx2">
                    <a:lumMod val="50000"/>
                  </a:schemeClr>
                </a:solidFill>
              </a:rPr>
              <a:t>Radioterapia interna (braquiterapia)</a:t>
            </a:r>
          </a:p>
          <a:p>
            <a:pPr lvl="1"/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2479" y="1960480"/>
            <a:ext cx="6362843" cy="3218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453" y="1475981"/>
            <a:ext cx="7856288" cy="4933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ángulo 5"/>
          <p:cNvSpPr/>
          <p:nvPr/>
        </p:nvSpPr>
        <p:spPr>
          <a:xfrm>
            <a:off x="8429744" y="6089176"/>
            <a:ext cx="1565517" cy="3205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0"/>
            <a:ext cx="12240683" cy="70674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6572710"/>
            <a:ext cx="12240683" cy="285291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AFAC6F5-CE34-A64A-8D36-74DA676572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5924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931"/>
    </mc:Choice>
    <mc:Fallback>
      <p:transition advTm="30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59573"/>
            <a:ext cx="10972800" cy="1143000"/>
          </a:xfrm>
        </p:spPr>
        <p:txBody>
          <a:bodyPr>
            <a:normAutofit/>
          </a:bodyPr>
          <a:lstStyle/>
          <a:p>
            <a:r>
              <a:rPr lang="es-ES" dirty="0"/>
              <a:t>Conclusiones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0"/>
            <a:ext cx="12240683" cy="70674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6572710"/>
            <a:ext cx="12240683" cy="285291"/>
          </a:xfrm>
          <a:prstGeom prst="rect">
            <a:avLst/>
          </a:prstGeom>
        </p:spPr>
      </p:pic>
      <p:sp>
        <p:nvSpPr>
          <p:cNvPr id="7" name="6 Rectángulo redondeado"/>
          <p:cNvSpPr/>
          <p:nvPr/>
        </p:nvSpPr>
        <p:spPr>
          <a:xfrm>
            <a:off x="2941320" y="2697141"/>
            <a:ext cx="5760720" cy="7772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Alta mortalidad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2941320" y="3794081"/>
            <a:ext cx="5760720" cy="7772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Importante sospechar + EDA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2941320" y="1600201"/>
            <a:ext cx="5760720" cy="7772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Controlar factores de riesgo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2941320" y="4891021"/>
            <a:ext cx="5760720" cy="77724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Paliativo: Disfagia, dolor, sialorrea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E3A8C35-A660-E841-9A29-CA318740FF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30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0133"/>
    </mc:Choice>
    <mc:Fallback>
      <p:transition advTm="40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59573"/>
            <a:ext cx="10972800" cy="1143000"/>
          </a:xfrm>
        </p:spPr>
        <p:txBody>
          <a:bodyPr>
            <a:normAutofit/>
          </a:bodyPr>
          <a:lstStyle/>
          <a:p>
            <a:r>
              <a:rPr lang="es-ES" dirty="0"/>
              <a:t>Bibliografía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s-ES" sz="1400" dirty="0" err="1"/>
              <a:t>Braghetto</a:t>
            </a:r>
            <a:r>
              <a:rPr lang="es-ES" sz="1400" dirty="0"/>
              <a:t> , I., &amp; Estay, R. (2008). </a:t>
            </a:r>
            <a:r>
              <a:rPr lang="es-ES" sz="1400" dirty="0" err="1"/>
              <a:t>Cáncer</a:t>
            </a:r>
            <a:r>
              <a:rPr lang="es-ES" sz="1400" dirty="0"/>
              <a:t> de </a:t>
            </a:r>
            <a:r>
              <a:rPr lang="es-ES" sz="1400" dirty="0" err="1"/>
              <a:t>Esófago</a:t>
            </a:r>
            <a:r>
              <a:rPr lang="es-ES" sz="1400" dirty="0"/>
              <a:t>. En J. C. </a:t>
            </a:r>
            <a:r>
              <a:rPr lang="es-ES" sz="1400" dirty="0" err="1"/>
              <a:t>Weitz</a:t>
            </a:r>
            <a:r>
              <a:rPr lang="es-ES" sz="1400" dirty="0"/>
              <a:t>, Z. Berger, S. Sabah, &amp; H. Silva, </a:t>
            </a:r>
            <a:r>
              <a:rPr lang="es-ES" sz="1400" dirty="0" err="1"/>
              <a:t>Diagnóstico</a:t>
            </a:r>
            <a:r>
              <a:rPr lang="es-ES" sz="1400" dirty="0"/>
              <a:t> y Tratamiento de las Enfermedades Digestivas (</a:t>
            </a:r>
            <a:r>
              <a:rPr lang="es-ES" sz="1400" dirty="0" err="1"/>
              <a:t>págs</a:t>
            </a:r>
            <a:r>
              <a:rPr lang="es-ES" sz="1400" dirty="0"/>
              <a:t>. 100-112). Santiago: </a:t>
            </a:r>
            <a:r>
              <a:rPr lang="es-ES" sz="1400" dirty="0" err="1"/>
              <a:t>Iku</a:t>
            </a:r>
            <a:r>
              <a:rPr lang="es-ES" sz="1400" dirty="0"/>
              <a:t>.</a:t>
            </a:r>
          </a:p>
          <a:p>
            <a:r>
              <a:rPr lang="es-ES" sz="1400" dirty="0" err="1"/>
              <a:t>Braghetto</a:t>
            </a:r>
            <a:r>
              <a:rPr lang="es-ES" sz="1400" dirty="0"/>
              <a:t> , I., </a:t>
            </a:r>
            <a:r>
              <a:rPr lang="es-ES" sz="1400" dirty="0" err="1"/>
              <a:t>Cardemil</a:t>
            </a:r>
            <a:r>
              <a:rPr lang="es-ES" sz="1400" dirty="0"/>
              <a:t>, G., </a:t>
            </a:r>
            <a:r>
              <a:rPr lang="es-ES" sz="1400" dirty="0" err="1"/>
              <a:t>Csendes</a:t>
            </a:r>
            <a:r>
              <a:rPr lang="es-ES" sz="1400" dirty="0"/>
              <a:t>, A., </a:t>
            </a:r>
            <a:r>
              <a:rPr lang="es-ES" sz="1400" dirty="0" err="1"/>
              <a:t>Lanzarini</a:t>
            </a:r>
            <a:r>
              <a:rPr lang="es-ES" sz="1400" dirty="0"/>
              <a:t>, E., </a:t>
            </a:r>
            <a:r>
              <a:rPr lang="es-ES" sz="1400" dirty="0" err="1"/>
              <a:t>Maher</a:t>
            </a:r>
            <a:r>
              <a:rPr lang="es-ES" sz="1400" dirty="0"/>
              <a:t>, M., </a:t>
            </a:r>
            <a:r>
              <a:rPr lang="es-ES" sz="1400" dirty="0" err="1"/>
              <a:t>Venturelli</a:t>
            </a:r>
            <a:r>
              <a:rPr lang="es-ES" sz="1400" dirty="0"/>
              <a:t>, F., . . . </a:t>
            </a:r>
            <a:r>
              <a:rPr lang="es-ES" sz="1400" dirty="0" err="1"/>
              <a:t>Gattini</a:t>
            </a:r>
            <a:r>
              <a:rPr lang="es-ES" sz="1400" dirty="0"/>
              <a:t>, F. (2016). Resultados de la </a:t>
            </a:r>
            <a:r>
              <a:rPr lang="es-ES" sz="1400" dirty="0" err="1"/>
              <a:t>cirugía</a:t>
            </a:r>
            <a:r>
              <a:rPr lang="es-ES" sz="1400" dirty="0"/>
              <a:t> actual para el tratamiento del </a:t>
            </a:r>
            <a:r>
              <a:rPr lang="es-ES" sz="1400" dirty="0" err="1"/>
              <a:t>cáncer</a:t>
            </a:r>
            <a:r>
              <a:rPr lang="es-ES" sz="1400" dirty="0"/>
              <a:t> de </a:t>
            </a:r>
            <a:r>
              <a:rPr lang="es-ES" sz="1400" dirty="0" err="1"/>
              <a:t>esófago</a:t>
            </a:r>
            <a:r>
              <a:rPr lang="es-ES" sz="1400" dirty="0"/>
              <a:t>. Revista Chilena de </a:t>
            </a:r>
            <a:r>
              <a:rPr lang="es-ES" sz="1400" dirty="0" err="1"/>
              <a:t>Cirugía</a:t>
            </a:r>
            <a:r>
              <a:rPr lang="es-ES" sz="1400" dirty="0"/>
              <a:t>. </a:t>
            </a:r>
          </a:p>
          <a:p>
            <a:r>
              <a:rPr lang="es-ES" sz="1400" dirty="0"/>
              <a:t> Bryant, S. P., Stevens, H. P., Bryant, S. P., </a:t>
            </a:r>
            <a:r>
              <a:rPr lang="es-ES" sz="1400" dirty="0" err="1"/>
              <a:t>Bishop</a:t>
            </a:r>
            <a:r>
              <a:rPr lang="es-ES" sz="1400" dirty="0"/>
              <a:t>, D. T., </a:t>
            </a:r>
            <a:r>
              <a:rPr lang="es-ES" sz="1400" dirty="0" err="1"/>
              <a:t>Spurr</a:t>
            </a:r>
            <a:r>
              <a:rPr lang="es-ES" sz="1400" dirty="0"/>
              <a:t>, N. K., </a:t>
            </a:r>
            <a:r>
              <a:rPr lang="es-ES" sz="1400" dirty="0" err="1"/>
              <a:t>Weissenbach</a:t>
            </a:r>
            <a:r>
              <a:rPr lang="es-ES" sz="1400" dirty="0"/>
              <a:t>, J., . . . </a:t>
            </a:r>
            <a:r>
              <a:rPr lang="es-ES" sz="1400" dirty="0" err="1"/>
              <a:t>Leigh</a:t>
            </a:r>
            <a:r>
              <a:rPr lang="es-ES" sz="1400" dirty="0"/>
              <a:t>, I. M. (1996). </a:t>
            </a:r>
            <a:r>
              <a:rPr lang="es-ES" sz="1400" dirty="0" err="1"/>
              <a:t>Linkage</a:t>
            </a:r>
            <a:r>
              <a:rPr lang="es-ES" sz="1400" dirty="0"/>
              <a:t> of </a:t>
            </a:r>
            <a:r>
              <a:rPr lang="es-ES" sz="1400" dirty="0" err="1"/>
              <a:t>an</a:t>
            </a:r>
            <a:r>
              <a:rPr lang="es-ES" sz="1400" dirty="0"/>
              <a:t> American </a:t>
            </a:r>
            <a:r>
              <a:rPr lang="es-ES" sz="1400" dirty="0" err="1"/>
              <a:t>pedigree</a:t>
            </a:r>
            <a:r>
              <a:rPr lang="es-ES" sz="1400" dirty="0"/>
              <a:t> </a:t>
            </a:r>
            <a:r>
              <a:rPr lang="es-ES" sz="1400" dirty="0" err="1"/>
              <a:t>with</a:t>
            </a:r>
            <a:r>
              <a:rPr lang="es-ES" sz="1400" dirty="0"/>
              <a:t> </a:t>
            </a:r>
            <a:r>
              <a:rPr lang="es-ES" sz="1400" dirty="0" err="1"/>
              <a:t>palmoplantar</a:t>
            </a:r>
            <a:r>
              <a:rPr lang="es-ES" sz="1400" dirty="0"/>
              <a:t> </a:t>
            </a:r>
            <a:r>
              <a:rPr lang="es-ES" sz="1400" dirty="0" err="1"/>
              <a:t>keratoderma</a:t>
            </a:r>
            <a:r>
              <a:rPr lang="es-ES" sz="1400" dirty="0"/>
              <a:t> and </a:t>
            </a:r>
            <a:r>
              <a:rPr lang="es-ES" sz="1400" dirty="0" err="1"/>
              <a:t>malignancy</a:t>
            </a:r>
            <a:r>
              <a:rPr lang="es-ES" sz="1400" dirty="0"/>
              <a:t> (</a:t>
            </a:r>
            <a:r>
              <a:rPr lang="es-ES" sz="1400" dirty="0" err="1"/>
              <a:t>palmoplantar</a:t>
            </a:r>
            <a:r>
              <a:rPr lang="es-ES" sz="1400" dirty="0"/>
              <a:t> </a:t>
            </a:r>
            <a:r>
              <a:rPr lang="es-ES" sz="1400" dirty="0" err="1"/>
              <a:t>ectodermal</a:t>
            </a:r>
            <a:r>
              <a:rPr lang="es-ES" sz="1400" dirty="0"/>
              <a:t> </a:t>
            </a:r>
            <a:r>
              <a:rPr lang="es-ES" sz="1400" dirty="0" err="1"/>
              <a:t>dysplasia</a:t>
            </a:r>
            <a:r>
              <a:rPr lang="es-ES" sz="1400" dirty="0"/>
              <a:t> </a:t>
            </a:r>
            <a:r>
              <a:rPr lang="es-ES" sz="1400" dirty="0" err="1"/>
              <a:t>type</a:t>
            </a:r>
            <a:r>
              <a:rPr lang="es-ES" sz="1400" dirty="0"/>
              <a:t> III) </a:t>
            </a:r>
            <a:r>
              <a:rPr lang="es-ES" sz="1400" dirty="0" err="1"/>
              <a:t>to</a:t>
            </a:r>
            <a:r>
              <a:rPr lang="es-ES" sz="1400" dirty="0"/>
              <a:t> 17q24. </a:t>
            </a:r>
            <a:r>
              <a:rPr lang="es-ES" sz="1400" dirty="0" err="1"/>
              <a:t>Literature</a:t>
            </a:r>
            <a:r>
              <a:rPr lang="es-ES" sz="1400" dirty="0"/>
              <a:t> </a:t>
            </a:r>
            <a:r>
              <a:rPr lang="es-ES" sz="1400" dirty="0" err="1"/>
              <a:t>survey</a:t>
            </a:r>
            <a:r>
              <a:rPr lang="es-ES" sz="1400" dirty="0"/>
              <a:t> and </a:t>
            </a:r>
            <a:r>
              <a:rPr lang="es-ES" sz="1400" dirty="0" err="1"/>
              <a:t>proposed</a:t>
            </a:r>
            <a:r>
              <a:rPr lang="es-ES" sz="1400" dirty="0"/>
              <a:t> </a:t>
            </a:r>
            <a:r>
              <a:rPr lang="es-ES" sz="1400" dirty="0" err="1"/>
              <a:t>updated</a:t>
            </a:r>
            <a:r>
              <a:rPr lang="es-ES" sz="1400" dirty="0"/>
              <a:t> </a:t>
            </a:r>
            <a:r>
              <a:rPr lang="es-ES" sz="1400" dirty="0" err="1"/>
              <a:t>classi</a:t>
            </a:r>
            <a:r>
              <a:rPr lang="es-ES" sz="1400" dirty="0"/>
              <a:t> </a:t>
            </a:r>
            <a:r>
              <a:rPr lang="es-ES" sz="1400" dirty="0" err="1"/>
              <a:t>cation</a:t>
            </a:r>
            <a:r>
              <a:rPr lang="es-ES" sz="1400" dirty="0"/>
              <a:t> of </a:t>
            </a:r>
            <a:r>
              <a:rPr lang="es-ES" sz="1400" dirty="0" err="1"/>
              <a:t>the</a:t>
            </a:r>
            <a:r>
              <a:rPr lang="es-ES" sz="1400" dirty="0"/>
              <a:t> </a:t>
            </a:r>
            <a:r>
              <a:rPr lang="es-ES" sz="1400" dirty="0" err="1"/>
              <a:t>keratoderma</a:t>
            </a:r>
            <a:r>
              <a:rPr lang="es-ES" sz="1400" dirty="0"/>
              <a:t>. </a:t>
            </a:r>
            <a:r>
              <a:rPr lang="es-ES" sz="1400" dirty="0" err="1"/>
              <a:t>Arch</a:t>
            </a:r>
            <a:r>
              <a:rPr lang="es-ES" sz="1400" dirty="0"/>
              <a:t> </a:t>
            </a:r>
            <a:r>
              <a:rPr lang="es-ES" sz="1400" dirty="0" err="1"/>
              <a:t>Dermatol</a:t>
            </a:r>
            <a:r>
              <a:rPr lang="es-ES" sz="1400" dirty="0"/>
              <a:t>, 132(6):640-51. </a:t>
            </a:r>
          </a:p>
          <a:p>
            <a:r>
              <a:rPr lang="es-ES" sz="1400" dirty="0"/>
              <a:t>Valladares, H. (2015). Tratamiento paliativo del </a:t>
            </a:r>
            <a:r>
              <a:rPr lang="es-ES" sz="1400" dirty="0" err="1"/>
              <a:t>cáncer</a:t>
            </a:r>
            <a:r>
              <a:rPr lang="es-ES" sz="1400" dirty="0"/>
              <a:t> </a:t>
            </a:r>
            <a:r>
              <a:rPr lang="es-ES" sz="1400" dirty="0" err="1"/>
              <a:t>esofágico</a:t>
            </a:r>
            <a:r>
              <a:rPr lang="es-ES" sz="1400" dirty="0"/>
              <a:t> y de la </a:t>
            </a:r>
            <a:r>
              <a:rPr lang="es-ES" sz="1400" dirty="0" err="1"/>
              <a:t>unión</a:t>
            </a:r>
            <a:r>
              <a:rPr lang="es-ES" sz="1400" dirty="0"/>
              <a:t> </a:t>
            </a:r>
            <a:r>
              <a:rPr lang="es-ES" sz="1400" dirty="0" err="1"/>
              <a:t>gastro-esofágica</a:t>
            </a:r>
            <a:r>
              <a:rPr lang="es-ES" sz="1400" dirty="0"/>
              <a:t> mediante </a:t>
            </a:r>
            <a:r>
              <a:rPr lang="es-ES" sz="1400" dirty="0" err="1"/>
              <a:t>colocación</a:t>
            </a:r>
            <a:r>
              <a:rPr lang="es-ES" sz="1400" dirty="0"/>
              <a:t> de </a:t>
            </a:r>
            <a:r>
              <a:rPr lang="es-ES" sz="1400" dirty="0" err="1"/>
              <a:t>prótesis</a:t>
            </a:r>
            <a:r>
              <a:rPr lang="es-ES" sz="1400" dirty="0"/>
              <a:t> </a:t>
            </a:r>
            <a:r>
              <a:rPr lang="es-ES" sz="1400" dirty="0" err="1"/>
              <a:t>transtumoral</a:t>
            </a:r>
            <a:r>
              <a:rPr lang="es-ES" sz="1400" dirty="0"/>
              <a:t> por </a:t>
            </a:r>
            <a:r>
              <a:rPr lang="es-ES" sz="1400" dirty="0" err="1"/>
              <a:t>vía</a:t>
            </a:r>
            <a:r>
              <a:rPr lang="es-ES" sz="1400" dirty="0"/>
              <a:t> </a:t>
            </a:r>
            <a:r>
              <a:rPr lang="es-ES" sz="1400" dirty="0" err="1"/>
              <a:t>endoscópica</a:t>
            </a:r>
            <a:r>
              <a:rPr lang="es-ES" sz="1400" dirty="0"/>
              <a:t>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Chil</a:t>
            </a:r>
            <a:r>
              <a:rPr lang="es-ES" sz="1400" dirty="0"/>
              <a:t> </a:t>
            </a:r>
            <a:r>
              <a:rPr lang="es-ES" sz="1400" dirty="0" err="1"/>
              <a:t>Cir</a:t>
            </a:r>
            <a:r>
              <a:rPr lang="es-ES" sz="1400" dirty="0"/>
              <a:t>, 67(4), 360-370. </a:t>
            </a:r>
          </a:p>
          <a:p>
            <a:r>
              <a:rPr lang="es-ES" sz="1400" dirty="0"/>
              <a:t>Epidemiología del cáncer de esófago 1992-2013. </a:t>
            </a:r>
            <a:r>
              <a:rPr lang="es-ES" sz="1400" dirty="0" err="1"/>
              <a:t>Surveillance</a:t>
            </a:r>
            <a:r>
              <a:rPr lang="es-ES" sz="1400" dirty="0"/>
              <a:t>, </a:t>
            </a:r>
            <a:r>
              <a:rPr lang="es-ES" sz="1400" dirty="0" err="1"/>
              <a:t>Epidemiology</a:t>
            </a:r>
            <a:r>
              <a:rPr lang="es-ES" sz="1400" dirty="0"/>
              <a:t>, and </a:t>
            </a:r>
            <a:r>
              <a:rPr lang="es-ES" sz="1400" dirty="0" err="1"/>
              <a:t>End</a:t>
            </a:r>
            <a:r>
              <a:rPr lang="es-ES" sz="1400" dirty="0"/>
              <a:t> </a:t>
            </a:r>
            <a:r>
              <a:rPr lang="es-ES" sz="1400" dirty="0" err="1"/>
              <a:t>Results</a:t>
            </a:r>
            <a:r>
              <a:rPr lang="es-ES" sz="1400" dirty="0"/>
              <a:t>.</a:t>
            </a:r>
          </a:p>
          <a:p>
            <a:r>
              <a:rPr lang="en-US" sz="1400" dirty="0"/>
              <a:t>European Age-Standardised Incidence Rates per 100,000 Population, by Sex, Great Britain. Oesophageal Cancer (C15): 1979-2013. Cáncer research UK.</a:t>
            </a:r>
          </a:p>
          <a:p>
            <a:r>
              <a:rPr lang="en-US" sz="1400" dirty="0"/>
              <a:t>TNM Staging Classification. </a:t>
            </a:r>
            <a:r>
              <a:rPr lang="es-ES" sz="1400" dirty="0" err="1"/>
              <a:t>Esophageal</a:t>
            </a:r>
            <a:r>
              <a:rPr lang="es-ES" sz="1400" dirty="0"/>
              <a:t> and </a:t>
            </a:r>
            <a:r>
              <a:rPr lang="es-ES" sz="1400" dirty="0" err="1"/>
              <a:t>Esophagogastric</a:t>
            </a:r>
            <a:r>
              <a:rPr lang="es-ES" sz="1400" dirty="0"/>
              <a:t> Junction </a:t>
            </a:r>
            <a:r>
              <a:rPr lang="es-ES" sz="1400" dirty="0" err="1"/>
              <a:t>Cancers</a:t>
            </a:r>
            <a:r>
              <a:rPr lang="es-ES" sz="1400" dirty="0"/>
              <a:t>. NCCN </a:t>
            </a:r>
            <a:r>
              <a:rPr lang="es-ES" sz="1400" dirty="0" err="1"/>
              <a:t>Guidelines</a:t>
            </a:r>
            <a:r>
              <a:rPr lang="es-ES" sz="1400" dirty="0"/>
              <a:t> </a:t>
            </a:r>
            <a:r>
              <a:rPr lang="es-ES" sz="1400" dirty="0" err="1"/>
              <a:t>version</a:t>
            </a:r>
            <a:r>
              <a:rPr lang="es-ES" sz="1400" dirty="0"/>
              <a:t> 1.2018 </a:t>
            </a:r>
            <a:r>
              <a:rPr lang="es-ES" sz="1400" dirty="0" err="1"/>
              <a:t>Staging</a:t>
            </a:r>
            <a:r>
              <a:rPr lang="es-ES" sz="1400" dirty="0"/>
              <a:t>.</a:t>
            </a:r>
          </a:p>
          <a:p>
            <a:r>
              <a:rPr lang="es-ES" sz="1400" dirty="0">
                <a:hlinkClick r:id="rId4"/>
              </a:rPr>
              <a:t>https://www.cirugiadocente.com/cancer-de-esofago/</a:t>
            </a:r>
            <a:endParaRPr lang="es-ES" sz="1400" dirty="0"/>
          </a:p>
          <a:p>
            <a:r>
              <a:rPr lang="es-ES" sz="1400" dirty="0">
                <a:hlinkClick r:id="rId5"/>
              </a:rPr>
              <a:t>https://www.cirugiadocente.com/links/</a:t>
            </a:r>
            <a:endParaRPr lang="es-ES" sz="1400" dirty="0"/>
          </a:p>
          <a:p>
            <a:r>
              <a:rPr lang="es-ES" sz="1400" dirty="0">
                <a:hlinkClick r:id="rId6"/>
              </a:rPr>
              <a:t>https://</a:t>
            </a:r>
            <a:r>
              <a:rPr lang="es-ES" sz="1400" dirty="0" err="1">
                <a:hlinkClick r:id="rId6"/>
              </a:rPr>
              <a:t>www.cirugiadocente.com</a:t>
            </a:r>
            <a:r>
              <a:rPr lang="es-ES" sz="1400" dirty="0">
                <a:hlinkClick r:id="rId6"/>
              </a:rPr>
              <a:t>/disfagia/</a:t>
            </a:r>
            <a:endParaRPr lang="es-ES" sz="1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0"/>
            <a:ext cx="12240683" cy="70674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6572710"/>
            <a:ext cx="12240683" cy="28529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7EE53BF-BD36-BC48-B9A1-1EB8812385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22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748"/>
    </mc:Choice>
    <mc:Fallback>
      <p:transition advTm="2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59573"/>
            <a:ext cx="10972800" cy="1143000"/>
          </a:xfrm>
        </p:spPr>
        <p:txBody>
          <a:bodyPr>
            <a:normAutofit/>
          </a:bodyPr>
          <a:lstStyle/>
          <a:p>
            <a:r>
              <a:rPr lang="es-ES" dirty="0"/>
              <a:t>Epidemiología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0"/>
            <a:ext cx="12240683" cy="70674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6572710"/>
            <a:ext cx="12240683" cy="285291"/>
          </a:xfrm>
          <a:prstGeom prst="rect">
            <a:avLst/>
          </a:prstGeom>
        </p:spPr>
      </p:pic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631347"/>
          </a:xfrm>
        </p:spPr>
        <p:txBody>
          <a:bodyPr/>
          <a:lstStyle/>
          <a:p>
            <a:r>
              <a:rPr lang="es-ES" b="1" u="sng" dirty="0"/>
              <a:t>Occidente</a:t>
            </a:r>
            <a:r>
              <a:rPr lang="es-ES" dirty="0"/>
              <a:t>: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658" y="2323481"/>
            <a:ext cx="6694153" cy="13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SE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834" y="1143000"/>
            <a:ext cx="1587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9303878" y="2333625"/>
            <a:ext cx="223804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50" dirty="0" err="1"/>
              <a:t>Surveillance</a:t>
            </a:r>
            <a:r>
              <a:rPr lang="es-ES" sz="1050" dirty="0"/>
              <a:t>, </a:t>
            </a:r>
            <a:r>
              <a:rPr lang="es-ES" sz="1050" dirty="0" err="1"/>
              <a:t>Epidemiology</a:t>
            </a:r>
            <a:r>
              <a:rPr lang="es-ES" sz="1050" dirty="0"/>
              <a:t>, and </a:t>
            </a:r>
            <a:r>
              <a:rPr lang="es-ES" sz="1050" dirty="0" err="1"/>
              <a:t>End</a:t>
            </a:r>
            <a:r>
              <a:rPr lang="es-ES" sz="1050" dirty="0"/>
              <a:t> </a:t>
            </a:r>
            <a:r>
              <a:rPr lang="es-ES" sz="1050" dirty="0" err="1"/>
              <a:t>Results</a:t>
            </a:r>
            <a:r>
              <a:rPr lang="es-ES" sz="1050" dirty="0"/>
              <a:t>.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473" y="3720251"/>
            <a:ext cx="7308522" cy="260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9232714-B038-1A46-88B7-BD24A21AF1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2907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8763"/>
    </mc:Choice>
    <mc:Fallback>
      <p:transition advTm="68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59573"/>
            <a:ext cx="10972800" cy="1143000"/>
          </a:xfrm>
        </p:spPr>
        <p:txBody>
          <a:bodyPr>
            <a:normAutofit/>
          </a:bodyPr>
          <a:lstStyle/>
          <a:p>
            <a:r>
              <a:rPr lang="es-ES" dirty="0"/>
              <a:t>Epidemiología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0"/>
            <a:ext cx="12240683" cy="70674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6572710"/>
            <a:ext cx="12240683" cy="285291"/>
          </a:xfrm>
          <a:prstGeom prst="rect">
            <a:avLst/>
          </a:prstGeom>
        </p:spPr>
      </p:pic>
      <p:pic>
        <p:nvPicPr>
          <p:cNvPr id="8" name="Picture 7" descr="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85" y="2034388"/>
            <a:ext cx="6974195" cy="450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371600" y="2183202"/>
            <a:ext cx="10363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2E008B"/>
                </a:solidFill>
                <a:latin typeface="Helvetica" charset="0"/>
              </a:rPr>
              <a:t>European Age-Standardised Incidence Rates per 100,000 Population, by Sex, Great Britain</a:t>
            </a:r>
          </a:p>
        </p:txBody>
      </p:sp>
      <p:sp>
        <p:nvSpPr>
          <p:cNvPr id="15" name="_x0000_s0"/>
          <p:cNvSpPr txBox="1">
            <a:spLocks noChangeArrowheads="1"/>
          </p:cNvSpPr>
          <p:nvPr/>
        </p:nvSpPr>
        <p:spPr bwMode="auto">
          <a:xfrm>
            <a:off x="7445199" y="1765408"/>
            <a:ext cx="387097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b="1" dirty="0">
                <a:solidFill>
                  <a:srgbClr val="EC008C"/>
                </a:solidFill>
                <a:latin typeface="Helvetica" charset="0"/>
              </a:rPr>
              <a:t>Oesophageal Cancer (C15): 1979-2013</a:t>
            </a:r>
          </a:p>
        </p:txBody>
      </p:sp>
      <p:pic>
        <p:nvPicPr>
          <p:cNvPr id="16" name="Picture 2" descr="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687" y="706747"/>
            <a:ext cx="2201713" cy="105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61D9049-AC37-BF45-9BD8-0F98FA828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08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8201"/>
    </mc:Choice>
    <mc:Fallback>
      <p:transition advTm="18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59573"/>
            <a:ext cx="10972800" cy="1143000"/>
          </a:xfrm>
        </p:spPr>
        <p:txBody>
          <a:bodyPr>
            <a:normAutofit/>
          </a:bodyPr>
          <a:lstStyle/>
          <a:p>
            <a:r>
              <a:rPr lang="es-ES" dirty="0"/>
              <a:t>Epidemiología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0"/>
            <a:ext cx="12240683" cy="70674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6572710"/>
            <a:ext cx="12240683" cy="285291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967" y="2620884"/>
            <a:ext cx="7144944" cy="379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775474" y="2351088"/>
            <a:ext cx="67817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2E008B"/>
                </a:solidFill>
                <a:latin typeface="Helvetica" charset="0"/>
              </a:rPr>
              <a:t>European Age-Standardised Incidence Rates per 100,000 Population, by Sex, Great Britain</a:t>
            </a:r>
          </a:p>
        </p:txBody>
      </p:sp>
      <p:sp>
        <p:nvSpPr>
          <p:cNvPr id="11" name="_x0000_s0"/>
          <p:cNvSpPr txBox="1">
            <a:spLocks noChangeArrowheads="1"/>
          </p:cNvSpPr>
          <p:nvPr/>
        </p:nvSpPr>
        <p:spPr bwMode="auto">
          <a:xfrm>
            <a:off x="6492867" y="2092326"/>
            <a:ext cx="321594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b="1" dirty="0">
                <a:solidFill>
                  <a:srgbClr val="EC008C"/>
                </a:solidFill>
                <a:latin typeface="Helvetica" charset="0"/>
              </a:rPr>
              <a:t>Oesophageal Cancer (C15): 1979-2013</a:t>
            </a:r>
          </a:p>
        </p:txBody>
      </p:sp>
      <p:pic>
        <p:nvPicPr>
          <p:cNvPr id="12" name="Picture 2" descr="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351" y="963614"/>
            <a:ext cx="2025649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A7E386B-0874-F044-B983-10664B64C1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63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4988"/>
    </mc:Choice>
    <mc:Fallback>
      <p:transition advTm="14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59573"/>
            <a:ext cx="10972800" cy="1143000"/>
          </a:xfrm>
        </p:spPr>
        <p:txBody>
          <a:bodyPr>
            <a:normAutofit/>
          </a:bodyPr>
          <a:lstStyle/>
          <a:p>
            <a:r>
              <a:rPr lang="es-ES" dirty="0"/>
              <a:t>Epidemiología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0"/>
            <a:ext cx="12240683" cy="70674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6572710"/>
            <a:ext cx="12240683" cy="285291"/>
          </a:xfrm>
          <a:prstGeom prst="rect">
            <a:avLst/>
          </a:prstGeom>
        </p:spPr>
      </p:pic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09600" y="1600199"/>
            <a:ext cx="7560869" cy="4719873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/>
              <a:t>Chile</a:t>
            </a:r>
            <a:r>
              <a:rPr lang="es-ES" dirty="0"/>
              <a:t>:</a:t>
            </a:r>
          </a:p>
          <a:p>
            <a:pPr lvl="1"/>
            <a:r>
              <a:rPr lang="es-ES" sz="2400" b="1" dirty="0">
                <a:solidFill>
                  <a:srgbClr val="FF0000"/>
                </a:solidFill>
              </a:rPr>
              <a:t>Sexta</a:t>
            </a:r>
            <a:r>
              <a:rPr lang="es-ES" sz="2400" dirty="0"/>
              <a:t> década de la vida</a:t>
            </a:r>
          </a:p>
          <a:p>
            <a:pPr lvl="1"/>
            <a:r>
              <a:rPr lang="es-ES" sz="2400" b="1" i="1" dirty="0"/>
              <a:t>8º cáncer </a:t>
            </a:r>
            <a:r>
              <a:rPr lang="es-ES" sz="2400" dirty="0"/>
              <a:t>en frecuencia (3%)</a:t>
            </a:r>
          </a:p>
          <a:p>
            <a:pPr lvl="1">
              <a:lnSpc>
                <a:spcPct val="90000"/>
              </a:lnSpc>
            </a:pPr>
            <a:r>
              <a:rPr lang="es-CL" sz="2400" dirty="0">
                <a:latin typeface="Calibri" charset="0"/>
                <a:ea typeface="ＭＳ Ｐゴシック" charset="0"/>
              </a:rPr>
              <a:t>Mortalidad por Ca esófago : </a:t>
            </a:r>
          </a:p>
          <a:p>
            <a:pPr lvl="1">
              <a:lnSpc>
                <a:spcPct val="90000"/>
              </a:lnSpc>
            </a:pPr>
            <a:endParaRPr lang="es-CL" sz="2400" dirty="0">
              <a:latin typeface="Calibri" charset="0"/>
              <a:ea typeface="ＭＳ Ｐゴシック" charset="0"/>
            </a:endParaRPr>
          </a:p>
          <a:p>
            <a:pPr lvl="1">
              <a:lnSpc>
                <a:spcPct val="90000"/>
              </a:lnSpc>
            </a:pPr>
            <a:endParaRPr lang="es-CL" sz="2400" dirty="0">
              <a:latin typeface="Calibri" charset="0"/>
              <a:ea typeface="ＭＳ Ｐゴシック" charset="0"/>
            </a:endParaRPr>
          </a:p>
          <a:p>
            <a:pPr lvl="1">
              <a:lnSpc>
                <a:spcPct val="90000"/>
              </a:lnSpc>
            </a:pPr>
            <a:endParaRPr lang="es-CL" sz="2400" dirty="0">
              <a:latin typeface="Calibri" charset="0"/>
              <a:ea typeface="ＭＳ Ｐゴシック" charset="0"/>
            </a:endParaRPr>
          </a:p>
          <a:p>
            <a:pPr lvl="1">
              <a:lnSpc>
                <a:spcPct val="90000"/>
              </a:lnSpc>
            </a:pPr>
            <a:endParaRPr lang="es-CL" sz="2400" dirty="0">
              <a:latin typeface="Calibri" charset="0"/>
              <a:ea typeface="ＭＳ Ｐゴシック" charset="0"/>
            </a:endParaRPr>
          </a:p>
          <a:p>
            <a:pPr lvl="1">
              <a:lnSpc>
                <a:spcPct val="90000"/>
              </a:lnSpc>
            </a:pPr>
            <a:r>
              <a:rPr lang="es-CL" sz="2400" dirty="0">
                <a:latin typeface="Calibri" charset="0"/>
                <a:ea typeface="ＭＳ Ｐゴシック" charset="0"/>
              </a:rPr>
              <a:t>Transición histológica</a:t>
            </a:r>
          </a:p>
          <a:p>
            <a:pPr lvl="2">
              <a:lnSpc>
                <a:spcPct val="90000"/>
              </a:lnSpc>
            </a:pPr>
            <a:r>
              <a:rPr lang="es-CL" sz="2000" dirty="0">
                <a:latin typeface="Calibri" charset="0"/>
                <a:ea typeface="ＭＳ Ｐゴシック" charset="0"/>
              </a:rPr>
              <a:t>Carcinoma escamoso </a:t>
            </a:r>
            <a:r>
              <a:rPr lang="es-CL" sz="2000" dirty="0">
                <a:latin typeface="Calibri" charset="0"/>
                <a:ea typeface="ＭＳ Ｐゴシック" charset="0"/>
                <a:sym typeface="Wingdings"/>
              </a:rPr>
              <a:t> Adenocarcinoma</a:t>
            </a:r>
          </a:p>
          <a:p>
            <a:pPr marL="0" indent="0">
              <a:buNone/>
            </a:pPr>
            <a:endParaRPr lang="es-ES" b="1" dirty="0"/>
          </a:p>
          <a:p>
            <a:r>
              <a:rPr lang="es-ES" b="1" dirty="0" err="1"/>
              <a:t>Resecabilidad</a:t>
            </a:r>
            <a:endParaRPr lang="es-ES" b="1" dirty="0"/>
          </a:p>
          <a:p>
            <a:pPr lvl="1"/>
            <a:r>
              <a:rPr lang="es-ES" dirty="0">
                <a:sym typeface="Wingdings"/>
              </a:rPr>
              <a:t>70%  </a:t>
            </a:r>
            <a:r>
              <a:rPr lang="es-ES" b="1" i="1" dirty="0" err="1">
                <a:solidFill>
                  <a:schemeClr val="tx2"/>
                </a:solidFill>
                <a:sym typeface="Wingdings"/>
              </a:rPr>
              <a:t>Irresecabilidad</a:t>
            </a:r>
            <a:endParaRPr lang="es-ES" b="1" i="1" dirty="0">
              <a:solidFill>
                <a:schemeClr val="tx2"/>
              </a:solidFill>
              <a:sym typeface="Wingdings"/>
            </a:endParaRPr>
          </a:p>
          <a:p>
            <a:pPr lvl="2">
              <a:lnSpc>
                <a:spcPct val="90000"/>
              </a:lnSpc>
            </a:pPr>
            <a:endParaRPr lang="es-CL" dirty="0">
              <a:latin typeface="Calibri" charset="0"/>
              <a:ea typeface="ＭＳ Ｐゴシック" charset="0"/>
            </a:endParaRPr>
          </a:p>
        </p:txBody>
      </p:sp>
      <p:sp>
        <p:nvSpPr>
          <p:cNvPr id="12" name="10 Rectángulo"/>
          <p:cNvSpPr>
            <a:spLocks noChangeArrowheads="1"/>
          </p:cNvSpPr>
          <p:nvPr/>
        </p:nvSpPr>
        <p:spPr bwMode="auto">
          <a:xfrm>
            <a:off x="6223000" y="6081489"/>
            <a:ext cx="5969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s-CL" sz="1400" dirty="0"/>
              <a:t>Cuad Méd Soc (Chile) 2013, 53(2): 83-94</a:t>
            </a:r>
          </a:p>
          <a:p>
            <a:pPr algn="r"/>
            <a:r>
              <a:rPr lang="en-US" sz="1400" dirty="0"/>
              <a:t>REV. MED. CLIN. CONDES - 2013; 24(4) 531-552</a:t>
            </a:r>
            <a:endParaRPr lang="es-CL" sz="1400" dirty="0"/>
          </a:p>
        </p:txBody>
      </p:sp>
      <p:sp>
        <p:nvSpPr>
          <p:cNvPr id="15" name="9 CuadroTexto"/>
          <p:cNvSpPr txBox="1"/>
          <p:nvPr/>
        </p:nvSpPr>
        <p:spPr>
          <a:xfrm>
            <a:off x="9584878" y="2090424"/>
            <a:ext cx="211563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s-CL" sz="2400" b="1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IMC&gt;25: 64%</a:t>
            </a:r>
          </a:p>
        </p:txBody>
      </p:sp>
      <p:graphicFrame>
        <p:nvGraphicFramePr>
          <p:cNvPr id="16" name="Gráfico 15"/>
          <p:cNvGraphicFramePr/>
          <p:nvPr>
            <p:extLst>
              <p:ext uri="{D42A27DB-BD31-4B8C-83A1-F6EECF244321}">
                <p14:modId xmlns:p14="http://schemas.microsoft.com/office/powerpoint/2010/main" val="2204736241"/>
              </p:ext>
            </p:extLst>
          </p:nvPr>
        </p:nvGraphicFramePr>
        <p:xfrm>
          <a:off x="5449281" y="2513985"/>
          <a:ext cx="6133119" cy="3204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876767"/>
              </p:ext>
            </p:extLst>
          </p:nvPr>
        </p:nvGraphicFramePr>
        <p:xfrm>
          <a:off x="2667000" y="3100351"/>
          <a:ext cx="3017520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1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dirty="0"/>
                        <a:t>3,8/100.000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4,1/100.000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FB5946A-1B7F-934C-B1D4-EE318815FD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31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9619"/>
    </mc:Choice>
    <mc:Fallback>
      <p:transition advTm="59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59573"/>
            <a:ext cx="10972800" cy="1143000"/>
          </a:xfrm>
        </p:spPr>
        <p:txBody>
          <a:bodyPr/>
          <a:lstStyle/>
          <a:p>
            <a:r>
              <a:rPr lang="es-ES" dirty="0"/>
              <a:t>Anatomía patológica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Histología:</a:t>
            </a:r>
          </a:p>
          <a:p>
            <a:pPr lvl="1"/>
            <a:r>
              <a:rPr lang="es-ES" b="1" dirty="0"/>
              <a:t>Carcinoma escamoso </a:t>
            </a:r>
            <a:r>
              <a:rPr lang="es-ES" dirty="0"/>
              <a:t>&gt; </a:t>
            </a:r>
            <a:r>
              <a:rPr lang="es-ES" i="1" dirty="0"/>
              <a:t>Adenocarcinoma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0"/>
            <a:ext cx="12240683" cy="70674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6572710"/>
            <a:ext cx="12240683" cy="2852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4510" y="2773741"/>
            <a:ext cx="3866756" cy="359503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080191" y="3861953"/>
            <a:ext cx="630680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1400" dirty="0"/>
              <a:t>Arco aórtico ---------------------------------------------------</a:t>
            </a:r>
          </a:p>
          <a:p>
            <a:endParaRPr lang="es-ES" sz="1400" dirty="0"/>
          </a:p>
          <a:p>
            <a:endParaRPr lang="es-ES" sz="1400" dirty="0"/>
          </a:p>
          <a:p>
            <a:endParaRPr lang="es-ES" sz="1400" dirty="0"/>
          </a:p>
          <a:p>
            <a:pPr marL="285750" indent="-285750">
              <a:buFont typeface="Arial"/>
              <a:buChar char="•"/>
            </a:pPr>
            <a:r>
              <a:rPr lang="es-ES" sz="1400" dirty="0"/>
              <a:t>Vena pulmonar -----------------------------------------------</a:t>
            </a:r>
          </a:p>
          <a:p>
            <a:endParaRPr lang="es-ES" sz="1400" dirty="0"/>
          </a:p>
          <a:p>
            <a:endParaRPr lang="es-ES" sz="1400" dirty="0"/>
          </a:p>
          <a:p>
            <a:endParaRPr lang="es-ES" sz="1400" dirty="0"/>
          </a:p>
          <a:p>
            <a:endParaRPr lang="es-ES" sz="1400" dirty="0"/>
          </a:p>
          <a:p>
            <a:endParaRPr lang="es-ES" sz="1400" dirty="0"/>
          </a:p>
          <a:p>
            <a:pPr marL="285750" indent="-285750">
              <a:buFont typeface="Arial"/>
              <a:buChar char="•"/>
            </a:pPr>
            <a:r>
              <a:rPr lang="es-ES" sz="1400" dirty="0"/>
              <a:t>Dos cm bajo u. G-E -------------------------------------------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718683" y="3047559"/>
            <a:ext cx="172250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400" dirty="0"/>
              <a:t>Tercio superior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866643" y="4263376"/>
            <a:ext cx="152002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400" dirty="0"/>
              <a:t>Tercio medio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3800883" y="5334953"/>
            <a:ext cx="16276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400" dirty="0"/>
              <a:t>Tercio inferior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EC85964-58F1-514D-A957-A6780FBC1B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56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1047"/>
    </mc:Choice>
    <mc:Fallback>
      <p:transition advTm="21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59573"/>
            <a:ext cx="10972800" cy="1143000"/>
          </a:xfrm>
        </p:spPr>
        <p:txBody>
          <a:bodyPr/>
          <a:lstStyle/>
          <a:p>
            <a:r>
              <a:rPr lang="es-ES" dirty="0"/>
              <a:t>Clasificación de </a:t>
            </a:r>
            <a:r>
              <a:rPr lang="es-ES" dirty="0" err="1"/>
              <a:t>Siewert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5045125"/>
          </a:xfrm>
        </p:spPr>
        <p:txBody>
          <a:bodyPr>
            <a:normAutofit/>
          </a:bodyPr>
          <a:lstStyle/>
          <a:p>
            <a:r>
              <a:rPr lang="es-ES" dirty="0"/>
              <a:t>Adenocarcinomas de unión G-E:</a:t>
            </a:r>
          </a:p>
          <a:p>
            <a:endParaRPr lang="es-ES" dirty="0"/>
          </a:p>
          <a:p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0"/>
            <a:ext cx="12240683" cy="70674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6572710"/>
            <a:ext cx="12240683" cy="285291"/>
          </a:xfrm>
          <a:prstGeom prst="rect">
            <a:avLst/>
          </a:prstGeom>
        </p:spPr>
      </p:pic>
      <p:pic>
        <p:nvPicPr>
          <p:cNvPr id="7" name="Imagen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5434" y="1602573"/>
            <a:ext cx="5034125" cy="4406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0A49487-A790-3346-94B9-0392D2025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53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7863"/>
    </mc:Choice>
    <mc:Fallback>
      <p:transition advTm="47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59573"/>
            <a:ext cx="10972800" cy="1143000"/>
          </a:xfrm>
        </p:spPr>
        <p:txBody>
          <a:bodyPr/>
          <a:lstStyle/>
          <a:p>
            <a:r>
              <a:rPr lang="es-ES" dirty="0"/>
              <a:t>Factores de riesgo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00081" y="3797328"/>
            <a:ext cx="5034823" cy="2638737"/>
          </a:xfrm>
        </p:spPr>
        <p:txBody>
          <a:bodyPr>
            <a:normAutofit fontScale="85000" lnSpcReduction="20000"/>
          </a:bodyPr>
          <a:lstStyle/>
          <a:p>
            <a:r>
              <a:rPr lang="es-ES" dirty="0"/>
              <a:t>Carcinoma escamoso</a:t>
            </a:r>
          </a:p>
          <a:p>
            <a:pPr lvl="1"/>
            <a:r>
              <a:rPr lang="es-ES" dirty="0"/>
              <a:t>FP incierta</a:t>
            </a:r>
          </a:p>
          <a:p>
            <a:pPr lvl="1"/>
            <a:r>
              <a:rPr lang="es-ES" b="1" dirty="0"/>
              <a:t>TBQ, OH</a:t>
            </a:r>
          </a:p>
          <a:p>
            <a:pPr lvl="1"/>
            <a:r>
              <a:rPr lang="es-ES" b="1" dirty="0"/>
              <a:t>Líquidos calientes</a:t>
            </a:r>
          </a:p>
          <a:p>
            <a:pPr lvl="1"/>
            <a:r>
              <a:rPr lang="es-ES" dirty="0" err="1"/>
              <a:t>Acalasia</a:t>
            </a:r>
            <a:r>
              <a:rPr lang="es-ES" dirty="0"/>
              <a:t>, esofagitis cáustica, divertículos</a:t>
            </a:r>
          </a:p>
          <a:p>
            <a:pPr lvl="1"/>
            <a:r>
              <a:rPr lang="es-ES" dirty="0"/>
              <a:t>VPH</a:t>
            </a: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6187258" y="3738664"/>
            <a:ext cx="5493783" cy="3022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dirty="0"/>
              <a:t>Adenocarcinoma</a:t>
            </a:r>
          </a:p>
          <a:p>
            <a:pPr lvl="1"/>
            <a:r>
              <a:rPr lang="es-ES" sz="2400" b="1" dirty="0"/>
              <a:t>Esófago de </a:t>
            </a:r>
            <a:r>
              <a:rPr lang="es-ES" sz="2400" b="1" dirty="0" err="1"/>
              <a:t>Barret</a:t>
            </a:r>
            <a:endParaRPr lang="es-ES" sz="2400" b="1" dirty="0"/>
          </a:p>
          <a:p>
            <a:pPr lvl="1"/>
            <a:r>
              <a:rPr lang="es-ES" sz="2400" b="1" dirty="0"/>
              <a:t>ERGE</a:t>
            </a:r>
          </a:p>
          <a:p>
            <a:pPr lvl="1"/>
            <a:r>
              <a:rPr lang="es-ES" sz="2400" dirty="0"/>
              <a:t>Obesidad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451" y="1449691"/>
            <a:ext cx="3666791" cy="2164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2314" y="1462021"/>
            <a:ext cx="3785791" cy="2195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0"/>
            <a:ext cx="12240683" cy="70674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" y="6572710"/>
            <a:ext cx="12240683" cy="285291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6435339" y="6203377"/>
            <a:ext cx="4306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Braghetto</a:t>
            </a:r>
            <a:r>
              <a:rPr lang="es-ES" dirty="0"/>
              <a:t> &amp; Estay, </a:t>
            </a:r>
            <a:r>
              <a:rPr lang="es-ES" dirty="0" err="1"/>
              <a:t>Cáncer</a:t>
            </a:r>
            <a:r>
              <a:rPr lang="es-ES" dirty="0"/>
              <a:t> de </a:t>
            </a:r>
            <a:r>
              <a:rPr lang="es-ES" dirty="0" err="1"/>
              <a:t>Esófago</a:t>
            </a:r>
            <a:r>
              <a:rPr lang="es-ES" dirty="0"/>
              <a:t>, 2008.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1427D33-5165-BB43-8160-8DBCF211CA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2151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6076"/>
    </mc:Choice>
    <mc:Fallback>
      <p:transition advTm="36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|18.3|2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|3.6"/>
</p:tagLst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1207</Words>
  <Application>Microsoft Macintosh PowerPoint</Application>
  <PresentationFormat>Panorámica</PresentationFormat>
  <Paragraphs>250</Paragraphs>
  <Slides>26</Slides>
  <Notes>15</Notes>
  <HiddenSlides>0</HiddenSlides>
  <MMClips>26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26</vt:i4>
      </vt:variant>
    </vt:vector>
  </HeadingPairs>
  <TitlesOfParts>
    <vt:vector size="34" baseType="lpstr">
      <vt:lpstr>ＭＳ Ｐゴシック</vt:lpstr>
      <vt:lpstr>Arial</vt:lpstr>
      <vt:lpstr>Calibri</vt:lpstr>
      <vt:lpstr>Helvetica</vt:lpstr>
      <vt:lpstr>Times</vt:lpstr>
      <vt:lpstr>Wingdings</vt:lpstr>
      <vt:lpstr>1_Tema de Office</vt:lpstr>
      <vt:lpstr>2_Tema de Office</vt:lpstr>
      <vt:lpstr>Patología Esofágica Maligna</vt:lpstr>
      <vt:lpstr>Temario</vt:lpstr>
      <vt:lpstr>Epidemiología</vt:lpstr>
      <vt:lpstr>Epidemiología</vt:lpstr>
      <vt:lpstr>Epidemiología</vt:lpstr>
      <vt:lpstr>Epidemiología</vt:lpstr>
      <vt:lpstr>Anatomía patológica</vt:lpstr>
      <vt:lpstr>Clasificación de Siewert</vt:lpstr>
      <vt:lpstr>Factores de riesgo</vt:lpstr>
      <vt:lpstr>Clínica</vt:lpstr>
      <vt:lpstr>Enfrentamiento de la disfagia</vt:lpstr>
      <vt:lpstr>Enfrentamiento de la disfagia</vt:lpstr>
      <vt:lpstr>Estudio</vt:lpstr>
      <vt:lpstr>Etapificación</vt:lpstr>
      <vt:lpstr>Etapificación</vt:lpstr>
      <vt:lpstr>Etapificación</vt:lpstr>
      <vt:lpstr>Etapificación</vt:lpstr>
      <vt:lpstr>Tratamiento</vt:lpstr>
      <vt:lpstr>Tratamiento</vt:lpstr>
      <vt:lpstr>Tratamiento</vt:lpstr>
      <vt:lpstr>Tratamiento</vt:lpstr>
      <vt:lpstr>Presentación de PowerPoint</vt:lpstr>
      <vt:lpstr>Linfadenectomía</vt:lpstr>
      <vt:lpstr>Paliativos</vt:lpstr>
      <vt:lpstr>Conclusiones</vt:lpstr>
      <vt:lpstr>Bibliografía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Colelitiasis y colédocolitiasis  Estudio y derivación</dc:title>
  <dc:creator>Manuel Figueroa</dc:creator>
  <cp:lastModifiedBy>Manuel Figueroa</cp:lastModifiedBy>
  <cp:revision>75</cp:revision>
  <dcterms:created xsi:type="dcterms:W3CDTF">2018-01-24T15:09:32Z</dcterms:created>
  <dcterms:modified xsi:type="dcterms:W3CDTF">2018-09-10T13:23:53Z</dcterms:modified>
</cp:coreProperties>
</file>