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77" r:id="rId3"/>
    <p:sldId id="318" r:id="rId4"/>
    <p:sldId id="311" r:id="rId5"/>
    <p:sldId id="260" r:id="rId6"/>
    <p:sldId id="314" r:id="rId7"/>
    <p:sldId id="297" r:id="rId8"/>
    <p:sldId id="317" r:id="rId9"/>
    <p:sldId id="320" r:id="rId10"/>
    <p:sldId id="310" r:id="rId11"/>
    <p:sldId id="332" r:id="rId12"/>
    <p:sldId id="312" r:id="rId13"/>
    <p:sldId id="315" r:id="rId14"/>
    <p:sldId id="321" r:id="rId15"/>
    <p:sldId id="322" r:id="rId16"/>
    <p:sldId id="323" r:id="rId17"/>
    <p:sldId id="324" r:id="rId18"/>
    <p:sldId id="325" r:id="rId19"/>
    <p:sldId id="326" r:id="rId20"/>
    <p:sldId id="319" r:id="rId21"/>
    <p:sldId id="327" r:id="rId22"/>
    <p:sldId id="329" r:id="rId23"/>
    <p:sldId id="328" r:id="rId24"/>
    <p:sldId id="330" r:id="rId25"/>
    <p:sldId id="309" r:id="rId26"/>
    <p:sldId id="313" r:id="rId27"/>
    <p:sldId id="331" r:id="rId28"/>
    <p:sldId id="333" r:id="rId29"/>
  </p:sldIdLst>
  <p:sldSz cx="9144000" cy="6858000" type="screen4x3"/>
  <p:notesSz cx="6858000" cy="9144000"/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019"/>
    <p:restoredTop sz="86744"/>
  </p:normalViewPr>
  <p:slideViewPr>
    <p:cSldViewPr>
      <p:cViewPr varScale="1">
        <p:scale>
          <a:sx n="104" d="100"/>
          <a:sy n="104" d="100"/>
        </p:scale>
        <p:origin x="22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551699F-DA28-6B44-BBF3-ED433B3859B9}" type="datetime1">
              <a:rPr lang="es-ES_tradnl" altLang="en-US"/>
              <a:pPr/>
              <a:t>26/6/18</a:t>
            </a:fld>
            <a:endParaRPr lang="es-ES_tradnl" alt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_tradnl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altLang="en-US"/>
              <a:t>Haga clic para modificar el estilo de texto del patrón</a:t>
            </a:r>
          </a:p>
          <a:p>
            <a:pPr lvl="1"/>
            <a:r>
              <a:rPr lang="es-ES_tradnl" altLang="en-US"/>
              <a:t>Segundo nivel</a:t>
            </a:r>
          </a:p>
          <a:p>
            <a:pPr lvl="2"/>
            <a:r>
              <a:rPr lang="es-ES_tradnl" altLang="en-US"/>
              <a:t>Tercer nivel</a:t>
            </a:r>
          </a:p>
          <a:p>
            <a:pPr lvl="3"/>
            <a:r>
              <a:rPr lang="es-ES_tradnl" altLang="en-US"/>
              <a:t>Cuarto nivel</a:t>
            </a:r>
          </a:p>
          <a:p>
            <a:pPr lvl="4"/>
            <a:r>
              <a:rPr lang="es-ES_tradnl" altLang="en-U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D45334D-B0F4-8845-8D43-624D6EC45AE8}" type="slidenum">
              <a:rPr lang="es-ES_tradnl" altLang="en-US"/>
              <a:pPr/>
              <a:t>‹Nº›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1559732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1884 Rudolph Virchow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1616367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 DIF DE OTRAS ESPECIALIDADES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11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2962367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NO SOLO FALTAN CONSENSOS SINO QUE LA FARMACOCINETICA ES COMPLEJA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12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948887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REVISION SISTEM</a:t>
            </a:r>
            <a:r>
              <a:rPr lang="es-ES" dirty="0"/>
              <a:t>ÁTICA (</a:t>
            </a:r>
            <a:r>
              <a:rPr lang="es-CL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6" charset="-128"/>
                <a:cs typeface="ＭＳ Ｐゴシック" pitchFamily="-106" charset="-128"/>
              </a:rPr>
              <a:t>PubMed, EMBASE, Cochrane Library and CINAHL 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6" charset="-128"/>
              </a:rPr>
              <a:t>FARMACOS: anticoagulantes, anestesicos, relajantes musc, antibioticos, analgesicos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13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2625811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Iv:  insuficiencia venosa</a:t>
            </a:r>
          </a:p>
          <a:p>
            <a:r>
              <a:rPr lang="es-CL" dirty="0"/>
              <a:t>40 mg enoxaparina c712 hrs</a:t>
            </a:r>
          </a:p>
          <a:p>
            <a:r>
              <a:rPr lang="es-CL" dirty="0"/>
              <a:t>A la cirugia y 1 mes post alta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14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4001941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1 dosis diaria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15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056214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Iv:  insuficiencia venosa</a:t>
            </a:r>
          </a:p>
          <a:p>
            <a:r>
              <a:rPr lang="es-CL" dirty="0"/>
              <a:t>40 mg enoxaparina c712 hrs</a:t>
            </a:r>
          </a:p>
          <a:p>
            <a:r>
              <a:rPr lang="es-CL" dirty="0"/>
              <a:t>A la cirugia y 1 mes post alta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16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4128138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Iv:  insuficiencia venosa</a:t>
            </a:r>
          </a:p>
          <a:p>
            <a:r>
              <a:rPr lang="es-CL" dirty="0"/>
              <a:t>40 mg enoxaparina c712 hrs</a:t>
            </a:r>
          </a:p>
          <a:p>
            <a:r>
              <a:rPr lang="es-CL" dirty="0"/>
              <a:t>A la cirugia y 1 mes post alta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17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144680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Iv:  insuficiencia venosa</a:t>
            </a:r>
          </a:p>
          <a:p>
            <a:r>
              <a:rPr lang="es-CL" dirty="0"/>
              <a:t>40 mg enoxaparina c712 hrs</a:t>
            </a:r>
          </a:p>
          <a:p>
            <a:r>
              <a:rPr lang="es-CL" dirty="0"/>
              <a:t>A la cirugia y 1 mes post alta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18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873185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Iv:  insuficiencia venosa</a:t>
            </a:r>
          </a:p>
          <a:p>
            <a:r>
              <a:rPr lang="es-CL" dirty="0"/>
              <a:t>40 mg enoxaparina c/12 hrs</a:t>
            </a:r>
          </a:p>
          <a:p>
            <a:r>
              <a:rPr lang="es-CL" dirty="0"/>
              <a:t>A la cirugia y 1 mes post alta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19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692819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Iv:  insuficiencia venosa</a:t>
            </a:r>
          </a:p>
          <a:p>
            <a:r>
              <a:rPr lang="es-CL" dirty="0"/>
              <a:t>40 mg enoxaparina c712 hrs</a:t>
            </a:r>
          </a:p>
          <a:p>
            <a:r>
              <a:rPr lang="es-CL" dirty="0"/>
              <a:t>A la cirugia y 1 mes post alta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20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192187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Es la causa mas frecuente de muerte hospitalaria prevenible </a:t>
            </a:r>
          </a:p>
          <a:p>
            <a:r>
              <a:rPr lang="es-CL" dirty="0"/>
              <a:t>Cada decada despues de los 40 se duplica el riesgo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3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039004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Iv:  insuficiencia venosa</a:t>
            </a:r>
          </a:p>
          <a:p>
            <a:r>
              <a:rPr lang="es-CL" dirty="0"/>
              <a:t>40 mg enoxaparina c712 hrs</a:t>
            </a:r>
          </a:p>
          <a:p>
            <a:r>
              <a:rPr lang="es-CL" dirty="0"/>
              <a:t>A la cirugia y 1 mes post alta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21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118910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RS revision sistematica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22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985064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Iv:  insuficiencia venosa</a:t>
            </a:r>
          </a:p>
          <a:p>
            <a:r>
              <a:rPr lang="es-CL" dirty="0"/>
              <a:t>40 mg enoxaparina c712 hrs</a:t>
            </a:r>
          </a:p>
          <a:p>
            <a:r>
              <a:rPr lang="es-CL" dirty="0"/>
              <a:t>A la cirugia y 1 mes post alta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23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426073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Trombofilia, politrauma, EEI, cancer, ACO, eMBARAZO, INSUFICIENCIA CARDIACA</a:t>
            </a:r>
          </a:p>
          <a:p>
            <a:r>
              <a:rPr lang="es-CL" dirty="0"/>
              <a:t>Es por eso que se han creado consensos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4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77011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Trombofilia, politrauma, EEI, cancer, ACO, eMBARAZO, INSUFICIENCIA CARDIACA</a:t>
            </a:r>
          </a:p>
          <a:p>
            <a:r>
              <a:rPr lang="es-CL" dirty="0"/>
              <a:t>Es por eso que se han creado consensos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5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632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La IVC nace a partir de la HTIA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6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2102982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6" charset="-128"/>
                <a:cs typeface="ＭＳ Ｐゴシック" pitchFamily="-106" charset="-128"/>
              </a:rPr>
              <a:t>CEAP (clinical, etiological, anatomical, physiopathologic)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6" charset="-128"/>
                <a:cs typeface="ＭＳ Ｐゴシック" pitchFamily="-106" charset="-128"/>
              </a:rPr>
              <a:t>Si nace a partir de la HTIA</a:t>
            </a:r>
            <a:r>
              <a:rPr lang="es-CL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s-CL" sz="1200" b="1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6" charset="-128"/>
                <a:cs typeface="ＭＳ Ｐゴシック" pitchFamily="-106" charset="-128"/>
              </a:rPr>
              <a:t>LA CX DEBIESE CORREGIRLA</a:t>
            </a:r>
            <a:endParaRPr lang="es-CL" b="1" dirty="0"/>
          </a:p>
          <a:p>
            <a:endParaRPr lang="es-CL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7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1557535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CONSIDERANDO LA COMORBILIDADES ASOCIADAS NACEN LOS CONSENSOS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8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2088639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low-molecular-weight heparin (LMWH)</a:t>
            </a:r>
          </a:p>
          <a:p>
            <a:r>
              <a:rPr lang="es-CL" dirty="0"/>
              <a:t>low-dose unfractionatd heparin (LDUH)</a:t>
            </a:r>
          </a:p>
          <a:p>
            <a:r>
              <a:rPr lang="es-CL" dirty="0"/>
              <a:t>IPC = intermittent pneumatic compression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9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582498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low-molecular-weight heparin (LMWH)</a:t>
            </a:r>
          </a:p>
          <a:p>
            <a:r>
              <a:rPr lang="es-CL" dirty="0"/>
              <a:t>low-dose unfractionatd heparin (LDUH)</a:t>
            </a:r>
          </a:p>
          <a:p>
            <a:r>
              <a:rPr lang="es-CL" dirty="0"/>
              <a:t>IPC = intermittent pneumatic compression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334D-B0F4-8845-8D43-624D6EC45AE8}" type="slidenum">
              <a:rPr lang="es-ES_tradnl" altLang="en-US" smtClean="0"/>
              <a:pPr/>
              <a:t>10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1183164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06A03C-D9F9-184D-B507-80976DAD87A4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DC71E-9078-CC4C-8003-A94C0B964FBE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41242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CF850B-8162-5640-9FDD-9D7E176461A4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370AF-EDB5-0E48-AAC1-4AD0B1EE8E59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209736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8B145D-5F63-A949-A638-0A2EB0EBB4B9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76FC7-6DD6-6544-9940-0C9CBBB1B6B5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59527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715DA2-FE2C-9F4E-9388-47BB7889A7B3}" type="slidenum">
              <a:rPr lang="es-ES_tradnl" altLang="en-US"/>
              <a:pPr/>
              <a:t>‹Nº›</a:t>
            </a:fld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45871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A93223-9A6C-A54C-9E8A-BD4F439D4E5D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8E839-D5AE-534D-8BE7-DAC79282DB12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63132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F843FC-C5FE-FE4B-9501-04B30A2AB04C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C6590-641E-A540-A9B0-BEC195F4A631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82407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05AC66-D5F3-0447-A725-12D22D5052C4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C12D5-E984-634C-942A-00B1143545C7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12144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815337-3065-BD4A-8D16-7F7B4481DBFF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2561-BD4E-0842-A393-7192CFBC19AE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78823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869B05-8268-4A49-A656-66F06B263CDA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2E149-816D-4B44-8143-9DE45733F142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80876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533364-5EF9-7942-8189-03AEDA8360FC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A68D5-189A-8249-B227-0E96E00B2755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142471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BE20AD-0DCD-874B-82DA-FC646B832C59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E7053-F035-F549-9CD5-FBA536136F91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71570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E327D8-47EC-DE4C-AADD-60F6AA7341DB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620EF-8F34-3F43-9701-617BB383258D}" type="slidenum">
              <a:rPr lang="es-CL" altLang="en-US"/>
              <a:pPr/>
              <a:t>‹Nº›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74517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s-CL" altLang="en-U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s-CL" alt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1C858FB-78C2-8449-B54B-E73F6056F5C9}" type="datetime1">
              <a:rPr lang="es-CL" altLang="en-US"/>
              <a:pPr/>
              <a:t>26-06-18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730DD52-F6F4-1C47-A699-C5C10F86D89E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 para editar título</a:t>
            </a:r>
            <a:endParaRPr lang="es-ES" altLang="en-US"/>
          </a:p>
        </p:txBody>
      </p:sp>
      <p:sp>
        <p:nvSpPr>
          <p:cNvPr id="13315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Haga clic para modificar el estilo de texto del patrón</a:t>
            </a:r>
          </a:p>
          <a:p>
            <a:pPr lvl="1"/>
            <a:r>
              <a:rPr lang="es-ES_tradnl" altLang="en-US"/>
              <a:t>Segundo nivel</a:t>
            </a:r>
          </a:p>
          <a:p>
            <a:pPr lvl="2"/>
            <a:r>
              <a:rPr lang="es-ES_tradnl" altLang="en-US"/>
              <a:t>Tercer nivel</a:t>
            </a:r>
          </a:p>
          <a:p>
            <a:pPr lvl="3"/>
            <a:r>
              <a:rPr lang="es-ES_tradnl" altLang="en-US"/>
              <a:t>Cuarto nivel</a:t>
            </a:r>
          </a:p>
          <a:p>
            <a:pPr lvl="4"/>
            <a:r>
              <a:rPr lang="es-ES_tradnl" altLang="en-US"/>
              <a:t>Quinto nivel</a:t>
            </a:r>
            <a:endParaRPr lang="es-ES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5CA6393-FE99-1E46-9CC3-DFDACF19F10A}" type="datetime1">
              <a:rPr lang="es-ES" altLang="en-US"/>
              <a:pPr/>
              <a:t>26/6/18</a:t>
            </a:fld>
            <a:endParaRPr lang="es-ES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D6F1957-64CE-CC48-A302-0D2FEEC46CDC}" type="slidenum">
              <a:rPr lang="es-ES" altLang="en-US"/>
              <a:pPr/>
              <a:t>‹Nº›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mc:AlternateContent xmlns:mc="http://schemas.openxmlformats.org/markup-compatibility/2006">
    <mc:Choice xmlns:p14="http://schemas.microsoft.com/office/powerpoint/2010/main" Requires="p14">
      <p:transition spd="slow" p14:dur="900" advTm="1545">
        <p14:warp dir="in"/>
      </p:transition>
    </mc:Choice>
    <mc:Fallback>
      <p:transition spd="slow" advTm="1545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3.m4a"/><Relationship Id="rId7" Type="http://schemas.openxmlformats.org/officeDocument/2006/relationships/image" Target="../media/image16.pn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hyperlink" Target="http://www.cirugiadocente.com/cirugia-bariatric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5.jp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8"/>
          <p:cNvSpPr>
            <a:spLocks noGrp="1"/>
          </p:cNvSpPr>
          <p:nvPr>
            <p:ph type="title" idx="4294967295"/>
          </p:nvPr>
        </p:nvSpPr>
        <p:spPr>
          <a:xfrm>
            <a:off x="363870" y="980728"/>
            <a:ext cx="8378160" cy="2214562"/>
          </a:xfrm>
        </p:spPr>
        <p:txBody>
          <a:bodyPr lIns="0" tIns="0" rIns="0" bIns="0"/>
          <a:lstStyle/>
          <a:p>
            <a:pPr eaLnBrk="1" hangingPunct="1"/>
            <a:r>
              <a:rPr lang="es-ES" altLang="en-US" dirty="0">
                <a:solidFill>
                  <a:srgbClr val="000000"/>
                </a:solidFill>
                <a:latin typeface="Arial" charset="0"/>
                <a:sym typeface="Times" charset="0"/>
              </a:rPr>
              <a:t>Enfermedad </a:t>
            </a:r>
            <a:r>
              <a:rPr lang="es-ES" altLang="en-US" dirty="0" err="1">
                <a:solidFill>
                  <a:srgbClr val="000000"/>
                </a:solidFill>
                <a:latin typeface="Arial" charset="0"/>
                <a:sym typeface="Times" charset="0"/>
              </a:rPr>
              <a:t>tromboembólica</a:t>
            </a:r>
            <a:r>
              <a:rPr lang="es-ES" altLang="en-US" dirty="0">
                <a:solidFill>
                  <a:srgbClr val="000000"/>
                </a:solidFill>
                <a:latin typeface="Arial" charset="0"/>
                <a:sym typeface="Times" charset="0"/>
              </a:rPr>
              <a:t> de extremidades inferiores en pacientes quirúrgicos </a:t>
            </a:r>
            <a:r>
              <a:rPr lang="es-ES" altLang="en-US" dirty="0" err="1">
                <a:solidFill>
                  <a:srgbClr val="000000"/>
                </a:solidFill>
                <a:latin typeface="Arial" charset="0"/>
                <a:sym typeface="Times" charset="0"/>
              </a:rPr>
              <a:t>bariátricos</a:t>
            </a:r>
            <a:endParaRPr lang="es-ES" altLang="en-US" dirty="0">
              <a:solidFill>
                <a:srgbClr val="000000"/>
              </a:solidFill>
              <a:sym typeface="Times" charset="0"/>
            </a:endParaRPr>
          </a:p>
        </p:txBody>
      </p:sp>
      <p:sp>
        <p:nvSpPr>
          <p:cNvPr id="16387" name="Shape 9"/>
          <p:cNvSpPr>
            <a:spLocks noGrp="1"/>
          </p:cNvSpPr>
          <p:nvPr>
            <p:ph type="body" idx="4294967295"/>
          </p:nvPr>
        </p:nvSpPr>
        <p:spPr>
          <a:xfrm>
            <a:off x="285750" y="5341763"/>
            <a:ext cx="8534400" cy="1471613"/>
          </a:xfrm>
        </p:spPr>
        <p:txBody>
          <a:bodyPr lIns="0" tIns="0" rIns="0" bIns="0"/>
          <a:lstStyle/>
          <a:p>
            <a:pPr marL="0" indent="0" algn="ctr" eaLnBrk="1" hangingPunct="1">
              <a:buFont typeface="Arial" charset="0"/>
              <a:buNone/>
            </a:pPr>
            <a:r>
              <a:rPr lang="es-ES_tradnl" altLang="en-US" sz="2000" dirty="0">
                <a:solidFill>
                  <a:schemeClr val="bg1">
                    <a:lumMod val="65000"/>
                  </a:schemeClr>
                </a:solidFill>
              </a:rPr>
              <a:t>Dr. Manuel Figueroa Giralt </a:t>
            </a:r>
            <a:r>
              <a:rPr lang="es-ES_tradnl" altLang="en-US" sz="2000" dirty="0" err="1">
                <a:solidFill>
                  <a:schemeClr val="bg1">
                    <a:lumMod val="65000"/>
                  </a:schemeClr>
                </a:solidFill>
              </a:rPr>
              <a:t>M.S.C.Ch</a:t>
            </a:r>
            <a:r>
              <a:rPr lang="es-ES_tradnl" altLang="en-US" sz="2000" dirty="0">
                <a:solidFill>
                  <a:schemeClr val="bg1">
                    <a:lumMod val="65000"/>
                  </a:schemeClr>
                </a:solidFill>
              </a:rPr>
              <a:t>, FELAC , ISS</a:t>
            </a:r>
          </a:p>
          <a:p>
            <a:pPr marL="0" indent="0" algn="ctr" eaLnBrk="1" hangingPunct="1">
              <a:spcBef>
                <a:spcPts val="300"/>
              </a:spcBef>
              <a:buFont typeface="Arial" charset="0"/>
              <a:buNone/>
            </a:pPr>
            <a:r>
              <a:rPr lang="es-ES_tradnl" altLang="en-US" sz="2000" dirty="0">
                <a:solidFill>
                  <a:schemeClr val="bg1">
                    <a:lumMod val="65000"/>
                  </a:schemeClr>
                </a:solidFill>
              </a:rPr>
              <a:t>Profesor Asistente</a:t>
            </a:r>
          </a:p>
          <a:p>
            <a:pPr marL="0" indent="0" algn="ctr" eaLnBrk="1" hangingPunct="1">
              <a:spcBef>
                <a:spcPts val="300"/>
              </a:spcBef>
              <a:buFont typeface="Arial" charset="0"/>
              <a:buNone/>
            </a:pPr>
            <a:r>
              <a:rPr lang="es-ES_tradnl" altLang="en-US" sz="2000" dirty="0">
                <a:solidFill>
                  <a:schemeClr val="bg1">
                    <a:lumMod val="65000"/>
                  </a:schemeClr>
                </a:solidFill>
              </a:rPr>
              <a:t>Departamento de Cirugía </a:t>
            </a:r>
          </a:p>
          <a:p>
            <a:pPr marL="0" indent="0" algn="ctr" eaLnBrk="1" hangingPunct="1">
              <a:spcBef>
                <a:spcPts val="300"/>
              </a:spcBef>
              <a:buFont typeface="Arial" charset="0"/>
              <a:buNone/>
            </a:pPr>
            <a:r>
              <a:rPr lang="es-ES_tradnl" altLang="en-US" sz="2000" dirty="0">
                <a:solidFill>
                  <a:schemeClr val="bg1">
                    <a:lumMod val="65000"/>
                  </a:schemeClr>
                </a:solidFill>
              </a:rPr>
              <a:t>Hospital Clínico  Universidad de Chile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1B3E2F-22FA-AB43-9338-F90EBDA47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50" y="3356992"/>
            <a:ext cx="2771800" cy="1822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A5C111-5637-0040-A917-8FA1ED7BD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2611">
        <p14:warp dir="in"/>
      </p:transition>
    </mc:Choice>
    <mc:Fallback>
      <p:transition spd="slow" advTm="22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>
          <a:xfrm>
            <a:off x="457200" y="611854"/>
            <a:ext cx="8229600" cy="1143000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Consensos Internacionales</a:t>
            </a:r>
          </a:p>
        </p:txBody>
      </p:sp>
      <p:sp>
        <p:nvSpPr>
          <p:cNvPr id="24580" name="2 Marcador de contenido"/>
          <p:cNvSpPr>
            <a:spLocks noGrp="1"/>
          </p:cNvSpPr>
          <p:nvPr>
            <p:ph idx="1"/>
          </p:nvPr>
        </p:nvSpPr>
        <p:spPr>
          <a:xfrm>
            <a:off x="251520" y="3212976"/>
            <a:ext cx="8363272" cy="3672408"/>
          </a:xfrm>
        </p:spPr>
        <p:txBody>
          <a:bodyPr/>
          <a:lstStyle/>
          <a:p>
            <a:pPr marL="457200" lvl="1" indent="0" algn="r" eaLnBrk="1" hangingPunct="1">
              <a:buNone/>
            </a:pPr>
            <a:r>
              <a:rPr lang="es-ES" altLang="en-US" sz="1200" i="1" dirty="0" err="1">
                <a:ea typeface="ＭＳ Ｐゴシック" charset="-128"/>
              </a:rPr>
              <a:t>Chest</a:t>
            </a:r>
            <a:r>
              <a:rPr lang="es-ES" altLang="en-US" sz="1200" i="1" dirty="0">
                <a:ea typeface="ＭＳ Ｐゴシック" charset="-128"/>
              </a:rPr>
              <a:t>. 2008;133:381S-453S</a:t>
            </a:r>
          </a:p>
          <a:p>
            <a:pPr marL="457200" lvl="1" indent="0" eaLnBrk="1" hangingPunct="1">
              <a:buNone/>
            </a:pPr>
            <a:r>
              <a:rPr lang="es-CL" sz="1600" b="1" u="sng" dirty="0"/>
              <a:t>Recomendación en Cirug</a:t>
            </a:r>
            <a:r>
              <a:rPr lang="es-ES" sz="1600" b="1" u="sng" dirty="0" err="1"/>
              <a:t>ía</a:t>
            </a:r>
            <a:r>
              <a:rPr lang="es-ES" sz="1600" b="1" u="sng" dirty="0"/>
              <a:t> </a:t>
            </a:r>
            <a:r>
              <a:rPr lang="es-ES" sz="1600" b="1" u="sng" dirty="0" err="1"/>
              <a:t>Bariátrica</a:t>
            </a:r>
            <a:endParaRPr lang="es-CL" sz="1600" b="1" u="sng" dirty="0"/>
          </a:p>
          <a:p>
            <a:pPr marL="457200" lvl="1" indent="0" eaLnBrk="1" hangingPunct="1">
              <a:buNone/>
            </a:pPr>
            <a:r>
              <a:rPr lang="es-CL" sz="1600" dirty="0"/>
              <a:t>2.6.1. For patients undergoing inpatient bariatric surgery, </a:t>
            </a:r>
            <a:r>
              <a:rPr lang="es-CL" sz="1600" dirty="0">
                <a:solidFill>
                  <a:srgbClr val="C00000"/>
                </a:solidFill>
              </a:rPr>
              <a:t>we recommend routine thromboprophylaxis with LMWH</a:t>
            </a:r>
            <a:r>
              <a:rPr lang="es-CL" sz="1600" dirty="0"/>
              <a:t>, LDUH three times daily, fondaparinux, or the combination of one of these pharmacologic methods with optimally used IPC (each Grade 1C). </a:t>
            </a:r>
          </a:p>
          <a:p>
            <a:pPr marL="457200" lvl="1" indent="0" eaLnBrk="1" hangingPunct="1">
              <a:buNone/>
            </a:pPr>
            <a:endParaRPr lang="es-CL" sz="1600" dirty="0"/>
          </a:p>
          <a:p>
            <a:pPr marL="457200" lvl="1" indent="0" eaLnBrk="1" hangingPunct="1">
              <a:buNone/>
            </a:pPr>
            <a:r>
              <a:rPr lang="es-CL" sz="1600" dirty="0"/>
              <a:t>2.6.2. For patients undergoing inpatient bariatric surgery, we </a:t>
            </a:r>
            <a:r>
              <a:rPr lang="es-CL" sz="1600" dirty="0">
                <a:solidFill>
                  <a:srgbClr val="C00000"/>
                </a:solidFill>
              </a:rPr>
              <a:t>suggest that higher doses </a:t>
            </a:r>
            <a:r>
              <a:rPr lang="es-CL" sz="1600" dirty="0"/>
              <a:t>of LMWH or LDUH than usual for nonobese patients be used (Grade 2C). </a:t>
            </a:r>
          </a:p>
          <a:p>
            <a:pPr marL="457200" lvl="1" indent="0" eaLnBrk="1" hangingPunct="1">
              <a:buNone/>
            </a:pPr>
            <a:endParaRPr lang="es-CL" altLang="en-US" sz="2000" dirty="0">
              <a:ea typeface="ＭＳ Ｐゴシック" charset="-128"/>
            </a:endParaRPr>
          </a:p>
          <a:p>
            <a:pPr marL="457200" lvl="1" indent="0" eaLnBrk="1" hangingPunct="1">
              <a:buNone/>
            </a:pPr>
            <a:r>
              <a:rPr lang="es-CL" sz="2000" dirty="0"/>
              <a:t>The optimal </a:t>
            </a:r>
            <a:r>
              <a:rPr lang="es-CL" sz="2000" dirty="0">
                <a:solidFill>
                  <a:srgbClr val="C00000"/>
                </a:solidFill>
              </a:rPr>
              <a:t>regimen, dosage, timing, and duration </a:t>
            </a:r>
            <a:r>
              <a:rPr lang="es-CL" sz="2000" dirty="0"/>
              <a:t>of thromboprophylaxis in bariatric surgery patients are </a:t>
            </a:r>
            <a:r>
              <a:rPr lang="es-CL" sz="2000" dirty="0">
                <a:solidFill>
                  <a:srgbClr val="C00000"/>
                </a:solidFill>
              </a:rPr>
              <a:t>unknown</a:t>
            </a:r>
            <a:r>
              <a:rPr lang="es-CL" sz="2000" dirty="0"/>
              <a:t>.</a:t>
            </a:r>
          </a:p>
          <a:p>
            <a:pPr marL="457200" lvl="1" indent="0" eaLnBrk="1" hangingPunct="1">
              <a:buNone/>
            </a:pPr>
            <a:endParaRPr lang="es-CL" sz="2000" dirty="0"/>
          </a:p>
          <a:p>
            <a:pPr marL="457200" lvl="1" indent="0" eaLnBrk="1" hangingPunct="1">
              <a:buNone/>
            </a:pPr>
            <a:endParaRPr lang="es-ES" altLang="en-US" sz="2000" dirty="0">
              <a:ea typeface="ＭＳ Ｐゴシック" charset="-128"/>
            </a:endParaRPr>
          </a:p>
          <a:p>
            <a:pPr marL="457200" lvl="1" indent="0" algn="r" eaLnBrk="1" hangingPunct="1">
              <a:buNone/>
            </a:pPr>
            <a:endParaRPr lang="es-CL" altLang="en-US" sz="1200" dirty="0">
              <a:ea typeface="ＭＳ Ｐゴシック" charset="-128"/>
            </a:endParaRP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>
              <a:latin typeface="Calibri" charset="0"/>
            </a:endParaRP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C91E3D0-8440-254F-A233-E19E56E89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4968552" cy="20121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48A0A0-5E1E-B14D-B7E1-08C52B3D6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2675">
        <p14:warp dir="in"/>
      </p:transition>
    </mc:Choice>
    <mc:Fallback>
      <p:transition spd="slow" advTm="32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>
          <a:xfrm>
            <a:off x="457200" y="611854"/>
            <a:ext cx="8229600" cy="1143000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Consensos Internacionales</a:t>
            </a:r>
          </a:p>
        </p:txBody>
      </p:sp>
      <p:sp>
        <p:nvSpPr>
          <p:cNvPr id="24580" name="2 Marcador de contenido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3312368"/>
          </a:xfrm>
        </p:spPr>
        <p:txBody>
          <a:bodyPr/>
          <a:lstStyle/>
          <a:p>
            <a:pPr marL="457200" lvl="1" indent="0" algn="r" eaLnBrk="1" hangingPunct="1">
              <a:buNone/>
            </a:pPr>
            <a:r>
              <a:rPr lang="es-CL" sz="1200" i="1" dirty="0"/>
              <a:t>J Korean Med Sci 2014; 29: 164-171</a:t>
            </a:r>
            <a:endParaRPr lang="es-CL" sz="1600" b="1" i="1" u="sng" dirty="0"/>
          </a:p>
          <a:p>
            <a:pPr marL="457200" lvl="1" indent="0" eaLnBrk="1" hangingPunct="1">
              <a:buNone/>
            </a:pPr>
            <a:r>
              <a:rPr lang="es-CL" sz="1600" b="1" u="sng" dirty="0"/>
              <a:t>Recomendación en Cirug</a:t>
            </a:r>
            <a:r>
              <a:rPr lang="es-ES" sz="1600" b="1" u="sng" dirty="0" err="1"/>
              <a:t>ía</a:t>
            </a:r>
            <a:r>
              <a:rPr lang="es-ES" sz="1600" b="1" u="sng" dirty="0"/>
              <a:t> </a:t>
            </a:r>
            <a:r>
              <a:rPr lang="es-ES" sz="1600" b="1" u="sng" dirty="0" err="1"/>
              <a:t>Bariátrica</a:t>
            </a:r>
            <a:r>
              <a:rPr lang="es-ES" sz="1600" b="1" u="sng" dirty="0"/>
              <a:t> </a:t>
            </a:r>
            <a:r>
              <a:rPr lang="es-ES" sz="1600" b="1" u="sng" dirty="0">
                <a:sym typeface="Wingdings" pitchFamily="2" charset="2"/>
              </a:rPr>
              <a:t> Ninguna</a:t>
            </a:r>
          </a:p>
          <a:p>
            <a:pPr marL="457200" lvl="1" indent="0" eaLnBrk="1" hangingPunct="1">
              <a:buNone/>
            </a:pPr>
            <a:endParaRPr lang="es-CL" sz="2000" dirty="0"/>
          </a:p>
          <a:p>
            <a:pPr marL="457200" lvl="1" indent="0" eaLnBrk="1" hangingPunct="1">
              <a:buNone/>
            </a:pPr>
            <a:endParaRPr lang="es-ES" altLang="en-US" sz="2000" dirty="0">
              <a:ea typeface="ＭＳ Ｐゴシック" charset="-128"/>
            </a:endParaRPr>
          </a:p>
          <a:p>
            <a:pPr marL="457200" lvl="1" indent="0" algn="r" eaLnBrk="1" hangingPunct="1">
              <a:buNone/>
            </a:pPr>
            <a:endParaRPr lang="es-CL" altLang="en-US" sz="1200" dirty="0">
              <a:ea typeface="ＭＳ Ｐゴシック" charset="-128"/>
            </a:endParaRP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>
              <a:latin typeface="Calibri" charset="0"/>
            </a:endParaRP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7A507E-575F-154C-BB38-4BC469A89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5511604" cy="159020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DB80EA9-56F8-4744-B7A3-460A69814946}"/>
              </a:ext>
            </a:extLst>
          </p:cNvPr>
          <p:cNvSpPr/>
          <p:nvPr/>
        </p:nvSpPr>
        <p:spPr>
          <a:xfrm>
            <a:off x="457200" y="3444389"/>
            <a:ext cx="4572000" cy="30777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s-CL" sz="1600" b="1" u="sng" dirty="0">
                <a:latin typeface="+mn-lt"/>
              </a:rPr>
              <a:t>Recomendación en Cirug</a:t>
            </a:r>
            <a:r>
              <a:rPr lang="es-ES" sz="1600" b="1" u="sng" dirty="0" err="1">
                <a:latin typeface="+mn-lt"/>
              </a:rPr>
              <a:t>ía</a:t>
            </a:r>
            <a:r>
              <a:rPr lang="es-ES" sz="1600" b="1" u="sng" dirty="0">
                <a:latin typeface="+mn-lt"/>
              </a:rPr>
              <a:t> General</a:t>
            </a:r>
            <a:endParaRPr lang="es-ES" sz="1600" b="1" u="sng" dirty="0">
              <a:latin typeface="+mn-lt"/>
              <a:sym typeface="Wingdings" pitchFamily="2" charset="2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CD5FCA-4F73-6B4F-969F-E0957C3174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4158567"/>
            <a:ext cx="7740352" cy="19250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79CD6B-FDB7-BC4E-BDBA-7366F7DAD5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4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0234">
        <p14:warp dir="in"/>
      </p:transition>
    </mc:Choice>
    <mc:Fallback>
      <p:transition spd="slow" advTm="202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>
          <a:xfrm>
            <a:off x="457200" y="611854"/>
            <a:ext cx="8229600" cy="1143000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Consensos Internacionales</a:t>
            </a:r>
          </a:p>
        </p:txBody>
      </p:sp>
      <p:sp>
        <p:nvSpPr>
          <p:cNvPr id="24580" name="2 Marcador de contenido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3312368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s-ES" altLang="en-US" sz="2000" dirty="0">
              <a:ea typeface="ＭＳ Ｐゴシック" charset="-128"/>
            </a:endParaRPr>
          </a:p>
          <a:p>
            <a:pPr marL="457200" lvl="1" indent="0" algn="r" eaLnBrk="1" hangingPunct="1">
              <a:buNone/>
            </a:pPr>
            <a:endParaRPr lang="es-CL" altLang="en-US" sz="1200" dirty="0">
              <a:ea typeface="ＭＳ Ｐゴシック" charset="-128"/>
            </a:endParaRP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>
              <a:latin typeface="Calibri" charset="0"/>
            </a:endParaRP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6DAC55-B83D-F44F-9A6E-BAC5A8D1D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2" y="1451282"/>
            <a:ext cx="7216576" cy="17616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141E52-479A-CA4D-8442-B6FDCFA2C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98273"/>
            <a:ext cx="8035999" cy="371074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36A0A14-DA68-924D-B766-3AB26EF9E642}"/>
              </a:ext>
            </a:extLst>
          </p:cNvPr>
          <p:cNvSpPr/>
          <p:nvPr/>
        </p:nvSpPr>
        <p:spPr>
          <a:xfrm>
            <a:off x="5540976" y="2752307"/>
            <a:ext cx="263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i="1" dirty="0"/>
              <a:t>J Thromb Haemost 2010; 8: 678–83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8FABD4-D8B6-1D48-A6D5-D589C252C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8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1749">
        <p14:warp dir="in"/>
      </p:transition>
    </mc:Choice>
    <mc:Fallback>
      <p:transition spd="slow" advTm="31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Dificultades farmacológicas en el paciente obeso</a:t>
            </a:r>
          </a:p>
        </p:txBody>
      </p:sp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C2A406-CD47-094B-8711-D668BFD3F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9" y="1628800"/>
            <a:ext cx="6696744" cy="185495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7A794B9-2E0F-AC4C-92E3-7365FCE0C62F}"/>
              </a:ext>
            </a:extLst>
          </p:cNvPr>
          <p:cNvSpPr txBox="1"/>
          <p:nvPr/>
        </p:nvSpPr>
        <p:spPr>
          <a:xfrm>
            <a:off x="6689590" y="3190882"/>
            <a:ext cx="228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i="1" dirty="0"/>
              <a:t>Clin Drug Investig 2018; Jun 1.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23DF42-99EB-B246-BE6D-97A694C3D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61" y="3494301"/>
            <a:ext cx="4615277" cy="3288385"/>
          </a:xfrm>
          <a:prstGeom prst="rect">
            <a:avLst/>
          </a:prstGeom>
        </p:spPr>
      </p:pic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8CA4C879-BA61-1648-9132-2A28EB3A6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3904795"/>
            <a:ext cx="6995120" cy="2160239"/>
          </a:xfrm>
        </p:spPr>
        <p:txBody>
          <a:bodyPr/>
          <a:lstStyle/>
          <a:p>
            <a:pPr marL="57150" indent="0" eaLnBrk="1" hangingPunct="1">
              <a:buNone/>
            </a:pPr>
            <a:r>
              <a:rPr lang="es-ES" sz="2000" b="1" dirty="0"/>
              <a:t>Revisión sistemática</a:t>
            </a:r>
          </a:p>
          <a:p>
            <a:pPr lvl="1" eaLnBrk="1" hangingPunct="1"/>
            <a:r>
              <a:rPr lang="es-CL" sz="1600" dirty="0">
                <a:cs typeface="ＭＳ Ｐゴシック" pitchFamily="-106" charset="-128"/>
              </a:rPr>
              <a:t>PubMed, EMBASE, Cochrane Library and CINAHL</a:t>
            </a:r>
            <a:endParaRPr lang="es-ES" sz="1600" dirty="0"/>
          </a:p>
          <a:p>
            <a:pPr marL="57150" indent="0" eaLnBrk="1" hangingPunct="1">
              <a:buNone/>
            </a:pPr>
            <a:endParaRPr lang="es-CL" sz="2000" b="1" dirty="0"/>
          </a:p>
          <a:p>
            <a:pPr marL="57150" indent="0" eaLnBrk="1" hangingPunct="1">
              <a:buNone/>
            </a:pPr>
            <a:r>
              <a:rPr lang="es-CL" sz="2000" b="1" dirty="0"/>
              <a:t>Farmacos</a:t>
            </a:r>
          </a:p>
          <a:p>
            <a:pPr lvl="1" eaLnBrk="1" hangingPunct="1"/>
            <a:r>
              <a:rPr lang="es-CL" sz="1600" dirty="0"/>
              <a:t>anticoagulantes, anestesicos, relajantes musc, antibioticos, analgesicos</a:t>
            </a:r>
          </a:p>
          <a:p>
            <a:pPr marL="457200" lvl="1" indent="0" eaLnBrk="1" hangingPunct="1">
              <a:buNone/>
            </a:pPr>
            <a:endParaRPr lang="es-ES" sz="1600" b="1" u="sng" dirty="0"/>
          </a:p>
          <a:p>
            <a:pPr marL="457200" lvl="1" indent="0" eaLnBrk="1" hangingPunct="1">
              <a:buNone/>
            </a:pPr>
            <a:endParaRPr lang="es-CL" sz="2000" dirty="0"/>
          </a:p>
          <a:p>
            <a:pPr marL="457200" lvl="1" indent="0" eaLnBrk="1" hangingPunct="1">
              <a:buNone/>
            </a:pPr>
            <a:endParaRPr lang="es-CL" sz="2000" dirty="0"/>
          </a:p>
          <a:p>
            <a:pPr marL="457200" lvl="1" indent="0" eaLnBrk="1" hangingPunct="1">
              <a:buNone/>
            </a:pPr>
            <a:endParaRPr lang="es-ES" altLang="en-US" sz="2000" dirty="0">
              <a:ea typeface="ＭＳ Ｐゴシック" charset="-128"/>
            </a:endParaRPr>
          </a:p>
          <a:p>
            <a:pPr marL="457200" lvl="1" indent="0" algn="r" eaLnBrk="1" hangingPunct="1">
              <a:buNone/>
            </a:pPr>
            <a:endParaRPr lang="es-CL" altLang="en-US" sz="1200" dirty="0"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E48A20-2132-464E-9766-3AB960A4E0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10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4524">
        <p14:warp dir="in"/>
      </p:transition>
    </mc:Choice>
    <mc:Fallback>
      <p:transition spd="slow" advTm="34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457200" y="3068960"/>
            <a:ext cx="8229600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Evidencia científica respecto a </a:t>
            </a:r>
            <a:r>
              <a:rPr lang="es-ES" altLang="en-US" sz="2800" b="1" dirty="0" err="1">
                <a:solidFill>
                  <a:srgbClr val="C00000"/>
                </a:solidFill>
                <a:ea typeface="ＭＳ Ｐゴシック" charset="-128"/>
              </a:rPr>
              <a:t>tromboproxilaxis</a:t>
            </a: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 en cirugía </a:t>
            </a:r>
            <a:r>
              <a:rPr lang="es-ES" altLang="en-US" sz="2800" b="1" dirty="0" err="1">
                <a:solidFill>
                  <a:srgbClr val="C00000"/>
                </a:solidFill>
                <a:ea typeface="ＭＳ Ｐゴシック" charset="-128"/>
              </a:rPr>
              <a:t>bariátrica</a:t>
            </a: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. </a:t>
            </a:r>
          </a:p>
        </p:txBody>
      </p:sp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9FF383-75BC-E243-AB3F-2F979D2A1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2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8764">
        <p14:warp dir="in"/>
      </p:transition>
    </mc:Choice>
    <mc:Fallback>
      <p:transition spd="slow" advTm="8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460751" y="3563341"/>
            <a:ext cx="8167488" cy="29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000" dirty="0"/>
              <a:t>Grecia. Prospectivo Randomizado. N=60. IMC&gt;36. BYPASS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000" b="1" dirty="0">
                <a:solidFill>
                  <a:srgbClr val="C00000"/>
                </a:solidFill>
              </a:rPr>
              <a:t>Nadroparina</a:t>
            </a:r>
            <a:r>
              <a:rPr lang="es-CL" sz="2000" dirty="0"/>
              <a:t> 5700 UI (A) vs 9500 UI (B) desde pre op.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000" dirty="0"/>
              <a:t>Doppler al alta, 3 y 6 meses post op.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CL" sz="20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000" dirty="0"/>
              <a:t>Sin diferencia estadística en ETE. 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000" dirty="0"/>
              <a:t>Cero TVP-TEP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000" dirty="0"/>
              <a:t>3,3% HDA en el grupo B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ES" sz="20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000" i="1" dirty="0"/>
              <a:t>Grupo A ser</a:t>
            </a:r>
            <a:r>
              <a:rPr lang="es-ES" sz="2000" i="1" dirty="0" err="1"/>
              <a:t>ía</a:t>
            </a:r>
            <a:r>
              <a:rPr lang="es-ES" sz="2000" i="1" dirty="0"/>
              <a:t> una estrategia segura y bien tolerada</a:t>
            </a:r>
            <a:endParaRPr lang="es-CL" sz="2000" i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A794B9-2E0F-AC4C-92E3-7365FCE0C62F}"/>
              </a:ext>
            </a:extLst>
          </p:cNvPr>
          <p:cNvSpPr txBox="1"/>
          <p:nvPr/>
        </p:nvSpPr>
        <p:spPr>
          <a:xfrm>
            <a:off x="6300192" y="2901520"/>
            <a:ext cx="247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i="1" dirty="0"/>
              <a:t>Obesity Surgery 2001;11:670-676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915969-3CDB-6946-A218-4B45DFB94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1" y="644306"/>
            <a:ext cx="6249392" cy="2167977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5E87C8BF-D79D-E54D-ABB2-1FD75017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774" y="946512"/>
            <a:ext cx="1090464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ECR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B92C6E-4005-D245-A5EB-3A791B57E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8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62853">
        <p14:warp dir="in"/>
      </p:transition>
    </mc:Choice>
    <mc:Fallback>
      <p:transition spd="slow" advTm="62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460750" y="3707357"/>
            <a:ext cx="8503737" cy="29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000" dirty="0"/>
              <a:t>Italia. Prospectivo Randomizado. N=258. IMC&gt;40. 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000" dirty="0"/>
              <a:t>BYPASS, MAGA, BANDA, Biliopancreatic diversion.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000" b="1" dirty="0">
                <a:solidFill>
                  <a:srgbClr val="C00000"/>
                </a:solidFill>
              </a:rPr>
              <a:t>Parnaparina</a:t>
            </a:r>
            <a:r>
              <a:rPr lang="es-CL" sz="2000" dirty="0"/>
              <a:t> 4250 UI (A) vs 6400 UI (B) desde preop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000" dirty="0"/>
              <a:t>Doppler al 7-11 d</a:t>
            </a:r>
            <a:r>
              <a:rPr lang="es-ES" sz="2000" dirty="0" err="1"/>
              <a:t>ía</a:t>
            </a:r>
            <a:r>
              <a:rPr lang="es-ES" sz="2000" dirty="0"/>
              <a:t> post </a:t>
            </a:r>
            <a:r>
              <a:rPr lang="es-ES" sz="2000" dirty="0" err="1"/>
              <a:t>op</a:t>
            </a:r>
            <a:endParaRPr lang="es-CL" sz="20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000" dirty="0"/>
              <a:t>Resultados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000" dirty="0"/>
              <a:t>Sangrado:  A= 6%       B=5%         p=</a:t>
            </a:r>
            <a:r>
              <a:rPr lang="es-ES" sz="2000" dirty="0" err="1"/>
              <a:t>ns</a:t>
            </a:r>
            <a:endParaRPr lang="es-ES" sz="2000" dirty="0"/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000" dirty="0"/>
              <a:t>TVP:            A=1,5%     B= 0,8%    p=</a:t>
            </a:r>
            <a:r>
              <a:rPr lang="es-ES" sz="2000" dirty="0" err="1"/>
              <a:t>ns</a:t>
            </a:r>
            <a:endParaRPr lang="es-ES" sz="2000" dirty="0"/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ES" sz="20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000" i="1" dirty="0"/>
              <a:t>Grupo A ser</a:t>
            </a:r>
            <a:r>
              <a:rPr lang="es-ES" sz="2000" i="1" dirty="0" err="1"/>
              <a:t>ía</a:t>
            </a:r>
            <a:r>
              <a:rPr lang="es-ES" sz="2000" i="1" dirty="0"/>
              <a:t> una estrategia apropiada</a:t>
            </a:r>
            <a:endParaRPr lang="es-CL" sz="20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F0C194-905F-8242-86F3-273C2C03A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1" y="609600"/>
            <a:ext cx="6500089" cy="259613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7A794B9-2E0F-AC4C-92E3-7365FCE0C62F}"/>
              </a:ext>
            </a:extLst>
          </p:cNvPr>
          <p:cNvSpPr txBox="1"/>
          <p:nvPr/>
        </p:nvSpPr>
        <p:spPr>
          <a:xfrm>
            <a:off x="6300192" y="2901520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i="1" dirty="0"/>
              <a:t>Obesity Surgery 2014;24:284-291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E87C8BF-D79D-E54D-ABB2-1FD75017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774" y="946512"/>
            <a:ext cx="1090464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ECR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B486AD-9695-E44F-A3B4-710FFACC1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6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1507">
        <p14:warp dir="in"/>
      </p:transition>
    </mc:Choice>
    <mc:Fallback>
      <p:transition spd="slow" advTm="51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460751" y="3501008"/>
            <a:ext cx="8229600" cy="29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dirty="0"/>
              <a:t>Francia. Prospectivo Randomizado MC. N=164. IMC&gt;40. BYPASS 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b="1" dirty="0">
                <a:solidFill>
                  <a:srgbClr val="C00000"/>
                </a:solidFill>
              </a:rPr>
              <a:t>Enoxaparina</a:t>
            </a:r>
            <a:r>
              <a:rPr lang="es-CL" sz="2200" dirty="0"/>
              <a:t> 40 mg(A) vs 60 mg(B) vs 40 mg c/12 hrs (C)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dirty="0"/>
              <a:t>Doppler a los dias 1- 9 y 30 </a:t>
            </a:r>
            <a:r>
              <a:rPr lang="es-ES" sz="2200" dirty="0"/>
              <a:t>post </a:t>
            </a:r>
            <a:r>
              <a:rPr lang="es-ES" sz="2200" dirty="0" err="1"/>
              <a:t>op</a:t>
            </a:r>
            <a:endParaRPr lang="es-CL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Resultados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Sangrado:  A=1,8%       B=3,7%         C=10,7%   p=0,19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TVP:            A=0              B= 0              C=0            p=</a:t>
            </a:r>
            <a:r>
              <a:rPr lang="es-ES" sz="2200" dirty="0" err="1"/>
              <a:t>ns</a:t>
            </a:r>
            <a:endParaRPr lang="es-ES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Grupo B alcanzó mayor concentración de </a:t>
            </a:r>
            <a:r>
              <a:rPr lang="es-ES" sz="2200" dirty="0" err="1"/>
              <a:t>antifactor</a:t>
            </a:r>
            <a:r>
              <a:rPr lang="es-ES" sz="2200" dirty="0"/>
              <a:t> </a:t>
            </a:r>
            <a:r>
              <a:rPr lang="es-ES" sz="2200" dirty="0" err="1"/>
              <a:t>Xa</a:t>
            </a:r>
            <a:endParaRPr lang="es-ES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ES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i="1" dirty="0"/>
              <a:t>Grupo B sería la estrategia mas segura y eficaz en prevenir ETE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CL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A794B9-2E0F-AC4C-92E3-7365FCE0C62F}"/>
              </a:ext>
            </a:extLst>
          </p:cNvPr>
          <p:cNvSpPr txBox="1"/>
          <p:nvPr/>
        </p:nvSpPr>
        <p:spPr>
          <a:xfrm>
            <a:off x="6300192" y="2901520"/>
            <a:ext cx="2538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i="1" dirty="0">
                <a:latin typeface="+mn-lt"/>
              </a:rPr>
              <a:t>Surg Obes Relat Dis. 2016;12:613-621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F60C5D-4731-6449-82FB-BD544D40E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4" y="708120"/>
            <a:ext cx="6351894" cy="2288832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AE491514-BF99-B44F-8A13-D228BFF7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774" y="946512"/>
            <a:ext cx="1090464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ECR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985551-DBCB-5149-B708-D5622AE21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2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77761">
        <p14:warp dir="in"/>
      </p:transition>
    </mc:Choice>
    <mc:Fallback>
      <p:transition spd="slow" advTm="777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460751" y="3501008"/>
            <a:ext cx="8229600" cy="29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dirty="0"/>
              <a:t>USA. Prospectivo. N=223. IMC: 50. BYPASS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b="1" dirty="0">
                <a:solidFill>
                  <a:srgbClr val="C00000"/>
                </a:solidFill>
              </a:rPr>
              <a:t>Enoxaparina</a:t>
            </a:r>
            <a:r>
              <a:rPr lang="es-CL" sz="2200" dirty="0"/>
              <a:t> 40mg IMC &lt; 50  y 60mg IMC &gt; 50; C/12 hrs durante hosp. y luego diario hasta 10º d</a:t>
            </a:r>
            <a:r>
              <a:rPr lang="es-ES" sz="2200" dirty="0" err="1"/>
              <a:t>ía</a:t>
            </a:r>
            <a:r>
              <a:rPr lang="es-ES" sz="2200" dirty="0"/>
              <a:t> post </a:t>
            </a:r>
            <a:r>
              <a:rPr lang="es-ES" sz="2200" dirty="0" err="1"/>
              <a:t>op</a:t>
            </a:r>
            <a:r>
              <a:rPr lang="es-ES" sz="2200" dirty="0"/>
              <a:t>.</a:t>
            </a:r>
            <a:endParaRPr lang="es-CL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dirty="0"/>
              <a:t>Doppler a los dias 1- 9 y 30 </a:t>
            </a:r>
            <a:r>
              <a:rPr lang="es-ES" sz="2200" dirty="0"/>
              <a:t>post </a:t>
            </a:r>
            <a:r>
              <a:rPr lang="es-ES" sz="2200" dirty="0" err="1"/>
              <a:t>op</a:t>
            </a:r>
            <a:endParaRPr lang="es-CL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Resultados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Sangrado:  2,2% (1 </a:t>
            </a:r>
            <a:r>
              <a:rPr lang="es-ES" sz="2200" dirty="0" err="1"/>
              <a:t>reoperación</a:t>
            </a:r>
            <a:r>
              <a:rPr lang="es-ES" sz="2200" dirty="0"/>
              <a:t> por retiro de dren) (IMC &lt;50)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TVP:  clínica 7,6%, TEP: 0,45% (IMC 44)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Mortalidad: 0,45% (IMC 82)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Rango profiláctico alcanzado en 79% Y 69%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ES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i="1" dirty="0"/>
              <a:t>Esquema escalonado seguro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CL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A794B9-2E0F-AC4C-92E3-7365FCE0C62F}"/>
              </a:ext>
            </a:extLst>
          </p:cNvPr>
          <p:cNvSpPr txBox="1"/>
          <p:nvPr/>
        </p:nvSpPr>
        <p:spPr>
          <a:xfrm>
            <a:off x="6300192" y="2901520"/>
            <a:ext cx="24582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i="1" dirty="0">
                <a:latin typeface="+mn-lt"/>
              </a:rPr>
              <a:t>Surg Obes Relat Dis. 2008;4:625-631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E491514-BF99-B44F-8A13-D228BFF7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773" y="946512"/>
            <a:ext cx="1300485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 err="1">
                <a:solidFill>
                  <a:srgbClr val="C00000"/>
                </a:solidFill>
                <a:ea typeface="ＭＳ Ｐゴシック" charset="-128"/>
              </a:rPr>
              <a:t>Prosp</a:t>
            </a:r>
            <a:endParaRPr lang="es-ES" altLang="en-US" sz="2800" b="1" dirty="0">
              <a:solidFill>
                <a:srgbClr val="C00000"/>
              </a:solidFill>
              <a:ea typeface="ＭＳ Ｐゴシック" charset="-12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471FC1-2116-9C47-BC7F-987A6B2CE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6826646" cy="22919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2CFE84-CB01-3E46-844F-674F8D5E4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0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86553">
        <p14:warp dir="in"/>
      </p:transition>
    </mc:Choice>
    <mc:Fallback>
      <p:transition spd="slow" advTm="865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460751" y="3356992"/>
            <a:ext cx="8229600" cy="29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Brasil. Prospectivo observacional. N=95. IMC&gt; 40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b="1" dirty="0">
                <a:solidFill>
                  <a:srgbClr val="C00000"/>
                </a:solidFill>
              </a:rPr>
              <a:t>MAE, HBPM post operatorio, deambulaci</a:t>
            </a:r>
            <a:r>
              <a:rPr lang="es-ES" sz="2400" b="1" dirty="0" err="1">
                <a:solidFill>
                  <a:srgbClr val="C00000"/>
                </a:solidFill>
              </a:rPr>
              <a:t>ón</a:t>
            </a:r>
            <a:r>
              <a:rPr lang="es-ES" sz="2400" b="1" dirty="0">
                <a:solidFill>
                  <a:srgbClr val="C00000"/>
                </a:solidFill>
              </a:rPr>
              <a:t> precoz</a:t>
            </a:r>
            <a:endParaRPr lang="es-CL" sz="2400" b="1" dirty="0">
              <a:solidFill>
                <a:srgbClr val="C0000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Prevalencia bajo eco de IV y riesgo de ETE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lphaUcPeriod"/>
            </a:pPr>
            <a:r>
              <a:rPr lang="es-CL" sz="2000" dirty="0"/>
              <a:t>IV cl</a:t>
            </a:r>
            <a:r>
              <a:rPr lang="es-ES" sz="2000" dirty="0" err="1"/>
              <a:t>ínica</a:t>
            </a:r>
            <a:r>
              <a:rPr lang="es-ES" sz="2000" dirty="0"/>
              <a:t> (CEAP </a:t>
            </a:r>
            <a:r>
              <a:rPr lang="es-ES" sz="2000" u="sng" dirty="0"/>
              <a:t>&gt;</a:t>
            </a:r>
            <a:r>
              <a:rPr lang="es-ES" sz="2000" dirty="0"/>
              <a:t> 3): 14% </a:t>
            </a:r>
            <a:endParaRPr lang="es-CL" sz="2000" u="sng" dirty="0"/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lphaUcPeriod"/>
            </a:pPr>
            <a:r>
              <a:rPr lang="es-CL" sz="2000" dirty="0"/>
              <a:t>IV bajo eco: 17%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lphaUcPeriod"/>
            </a:pPr>
            <a:r>
              <a:rPr lang="es-CL" sz="2000" dirty="0"/>
              <a:t>TVP bajo eco: 4,2%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lphaUcPeriod"/>
            </a:pPr>
            <a:r>
              <a:rPr lang="es-CL" sz="2000" dirty="0"/>
              <a:t>TEP: 0%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CL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F2E011-96E9-5843-BCAD-09B3FB7F1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1" y="908720"/>
            <a:ext cx="5731126" cy="165927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7A794B9-2E0F-AC4C-92E3-7365FCE0C62F}"/>
              </a:ext>
            </a:extLst>
          </p:cNvPr>
          <p:cNvSpPr txBox="1"/>
          <p:nvPr/>
        </p:nvSpPr>
        <p:spPr>
          <a:xfrm>
            <a:off x="6300192" y="2901520"/>
            <a:ext cx="2597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i="1" dirty="0"/>
              <a:t>Arq Gastroenterol 2013;50:191-195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06B9148C-DF3A-144A-826A-B4E161E02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773" y="946512"/>
            <a:ext cx="1300485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Pros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C293EF-CF3A-9048-A20B-0251446B4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9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8831">
        <p14:warp dir="in"/>
      </p:transition>
    </mc:Choice>
    <mc:Fallback>
      <p:transition spd="slow" advTm="388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ETE en cirug</a:t>
            </a:r>
            <a:r>
              <a:rPr lang="es-ES" altLang="en-US" dirty="0" err="1">
                <a:ea typeface="ＭＳ Ｐゴシック" charset="-128"/>
              </a:rPr>
              <a:t>ía</a:t>
            </a:r>
            <a:r>
              <a:rPr lang="es-ES" altLang="en-US" dirty="0">
                <a:ea typeface="ＭＳ Ｐゴシック" charset="-128"/>
              </a:rPr>
              <a:t> </a:t>
            </a:r>
            <a:r>
              <a:rPr lang="es-ES" altLang="en-US" dirty="0" err="1">
                <a:ea typeface="ＭＳ Ｐゴシック" charset="-128"/>
              </a:rPr>
              <a:t>bariátrica</a:t>
            </a:r>
            <a:endParaRPr lang="es-CL" altLang="en-US" dirty="0">
              <a:ea typeface="ＭＳ Ｐゴシック" charset="-128"/>
            </a:endParaRP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ES" altLang="en-US" sz="2800" dirty="0">
              <a:ea typeface="ＭＳ Ｐゴシック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s-ES" altLang="en-US" sz="2800" dirty="0">
                <a:ea typeface="ＭＳ Ｐゴシック" charset="-128"/>
              </a:rPr>
              <a:t>Metodología de búsqueda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altLang="en-US" sz="2000" dirty="0" err="1">
                <a:ea typeface="ＭＳ Ｐゴシック" charset="-128"/>
              </a:rPr>
              <a:t>Pubmed</a:t>
            </a:r>
            <a:endParaRPr lang="es-ES" altLang="en-US" sz="2000" dirty="0">
              <a:ea typeface="ＭＳ Ｐゴシック" charset="-128"/>
            </a:endParaRPr>
          </a:p>
          <a:p>
            <a:pPr marL="1314450" lvl="2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altLang="en-US" sz="1600" dirty="0">
                <a:ea typeface="ＭＳ Ｐゴシック" charset="-128"/>
              </a:rPr>
              <a:t>Desde 2008, centrándose en últimos 5 años</a:t>
            </a:r>
          </a:p>
          <a:p>
            <a:pPr marL="1314450" lvl="2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altLang="en-US" sz="1600" dirty="0">
                <a:ea typeface="ＭＳ Ｐゴシック" charset="-128"/>
              </a:rPr>
              <a:t>Excepciones con consensos y estudios destacados previos a dichas fechas.</a:t>
            </a:r>
          </a:p>
          <a:p>
            <a:pPr marL="1314450" lvl="2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altLang="en-US" sz="1600" dirty="0" err="1">
                <a:ea typeface="ＭＳ Ｐゴシック" charset="-128"/>
              </a:rPr>
              <a:t>MeSH</a:t>
            </a:r>
            <a:r>
              <a:rPr lang="es-ES" altLang="en-US" sz="1600" dirty="0">
                <a:ea typeface="ＭＳ Ｐゴシック" charset="-128"/>
              </a:rPr>
              <a:t>: </a:t>
            </a:r>
            <a:r>
              <a:rPr lang="es-ES" altLang="en-US" sz="1600" dirty="0" err="1">
                <a:ea typeface="ＭＳ Ｐゴシック" charset="-128"/>
              </a:rPr>
              <a:t>bariatric</a:t>
            </a:r>
            <a:r>
              <a:rPr lang="es-ES" altLang="en-US" sz="1600" dirty="0">
                <a:ea typeface="ＭＳ Ｐゴシック" charset="-128"/>
              </a:rPr>
              <a:t> </a:t>
            </a:r>
            <a:r>
              <a:rPr lang="es-ES" altLang="en-US" sz="1600" dirty="0" err="1">
                <a:ea typeface="ＭＳ Ｐゴシック" charset="-128"/>
              </a:rPr>
              <a:t>surgery</a:t>
            </a:r>
            <a:r>
              <a:rPr lang="es-ES" altLang="en-US" sz="1600" dirty="0">
                <a:ea typeface="ＭＳ Ｐゴシック" charset="-128"/>
              </a:rPr>
              <a:t>; </a:t>
            </a:r>
            <a:r>
              <a:rPr lang="es-ES" altLang="en-US" sz="1600" dirty="0" err="1">
                <a:ea typeface="ＭＳ Ｐゴシック" charset="-128"/>
              </a:rPr>
              <a:t>deep</a:t>
            </a:r>
            <a:r>
              <a:rPr lang="es-ES" altLang="en-US" sz="1600" dirty="0">
                <a:ea typeface="ＭＳ Ｐゴシック" charset="-128"/>
              </a:rPr>
              <a:t> </a:t>
            </a:r>
            <a:r>
              <a:rPr lang="es-ES" altLang="en-US" sz="1600" dirty="0" err="1">
                <a:ea typeface="ＭＳ Ｐゴシック" charset="-128"/>
              </a:rPr>
              <a:t>vein</a:t>
            </a:r>
            <a:r>
              <a:rPr lang="es-ES" altLang="en-US" sz="1600" dirty="0">
                <a:ea typeface="ＭＳ Ｐゴシック" charset="-128"/>
              </a:rPr>
              <a:t> </a:t>
            </a:r>
            <a:r>
              <a:rPr lang="es-ES" altLang="en-US" sz="1600" dirty="0" err="1">
                <a:ea typeface="ＭＳ Ｐゴシック" charset="-128"/>
              </a:rPr>
              <a:t>thrombosis</a:t>
            </a:r>
            <a:r>
              <a:rPr lang="es-ES" altLang="en-US" sz="1600" dirty="0">
                <a:ea typeface="ＭＳ Ｐゴシック" charset="-128"/>
              </a:rPr>
              <a:t>; </a:t>
            </a:r>
            <a:r>
              <a:rPr lang="es-ES" altLang="en-US" sz="1600" dirty="0" err="1">
                <a:ea typeface="ＭＳ Ｐゴシック" charset="-128"/>
              </a:rPr>
              <a:t>venous</a:t>
            </a:r>
            <a:r>
              <a:rPr lang="es-ES" altLang="en-US" sz="1600" dirty="0">
                <a:ea typeface="ＭＳ Ｐゴシック" charset="-128"/>
              </a:rPr>
              <a:t> </a:t>
            </a:r>
            <a:r>
              <a:rPr lang="es-ES" altLang="en-US" sz="1600" dirty="0" err="1">
                <a:ea typeface="ＭＳ Ｐゴシック" charset="-128"/>
              </a:rPr>
              <a:t>thrombosis</a:t>
            </a:r>
            <a:r>
              <a:rPr lang="es-ES" altLang="en-US" sz="1600" dirty="0">
                <a:ea typeface="ＭＳ Ｐゴシック" charset="-128"/>
              </a:rPr>
              <a:t>; </a:t>
            </a:r>
            <a:r>
              <a:rPr lang="es-ES" altLang="en-US" sz="1600" dirty="0" err="1">
                <a:ea typeface="ＭＳ Ｐゴシック" charset="-128"/>
              </a:rPr>
              <a:t>embolism</a:t>
            </a:r>
            <a:r>
              <a:rPr lang="es-ES" altLang="en-US" sz="1600" dirty="0">
                <a:ea typeface="ＭＳ Ｐゴシック" charset="-128"/>
              </a:rPr>
              <a:t>; </a:t>
            </a:r>
            <a:r>
              <a:rPr lang="es-ES" altLang="en-US" sz="1600" dirty="0" err="1">
                <a:ea typeface="ＭＳ Ｐゴシック" charset="-128"/>
              </a:rPr>
              <a:t>laparoscopy</a:t>
            </a:r>
            <a:r>
              <a:rPr lang="es-ES" altLang="en-US" sz="1600" dirty="0">
                <a:ea typeface="ＭＳ Ｐゴシック" charset="-128"/>
              </a:rPr>
              <a:t>.</a:t>
            </a:r>
          </a:p>
          <a:p>
            <a:pPr marL="1314450" lvl="2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altLang="en-US" sz="1600" dirty="0">
                <a:ea typeface="ＭＳ Ｐゴシック" charset="-128"/>
              </a:rPr>
              <a:t>ECR, </a:t>
            </a:r>
            <a:r>
              <a:rPr lang="es-ES" altLang="en-US" sz="1600" dirty="0" err="1">
                <a:ea typeface="ＭＳ Ｐゴシック" charset="-128"/>
              </a:rPr>
              <a:t>metanalisis</a:t>
            </a:r>
            <a:r>
              <a:rPr lang="es-ES" altLang="en-US" sz="1600" dirty="0">
                <a:ea typeface="ＭＳ Ｐゴシック" charset="-128"/>
              </a:rPr>
              <a:t>,  artículos prospectivos y </a:t>
            </a:r>
            <a:r>
              <a:rPr lang="es-ES" altLang="en-US" sz="1600" dirty="0" err="1">
                <a:ea typeface="ＭＳ Ｐゴシック" charset="-128"/>
              </a:rPr>
              <a:t>retrospsectivos</a:t>
            </a:r>
            <a:r>
              <a:rPr lang="es-ES" altLang="en-US" sz="1600" dirty="0">
                <a:ea typeface="ＭＳ Ｐゴシック" charset="-128"/>
              </a:rPr>
              <a:t>, además de revisiones. 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ES" altLang="en-US" sz="2000" dirty="0">
              <a:ea typeface="ＭＳ Ｐゴシック" charset="-128"/>
            </a:endParaRP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altLang="en-US" sz="2000" dirty="0">
                <a:ea typeface="ＭＳ Ｐゴシック" charset="-128"/>
              </a:rPr>
              <a:t>Google: </a:t>
            </a:r>
          </a:p>
          <a:p>
            <a:pPr marL="1314450" lvl="2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altLang="en-US" sz="1600" dirty="0" err="1">
                <a:ea typeface="ＭＳ Ｐゴシック" charset="-128"/>
              </a:rPr>
              <a:t>consensus</a:t>
            </a:r>
            <a:r>
              <a:rPr lang="es-ES" altLang="en-US" sz="1600" dirty="0">
                <a:ea typeface="ＭＳ Ｐゴシック" charset="-128"/>
              </a:rPr>
              <a:t> </a:t>
            </a:r>
            <a:r>
              <a:rPr lang="es-CL" sz="1600" i="1" dirty="0"/>
              <a:t>thromboprophylaxis</a:t>
            </a:r>
            <a:r>
              <a:rPr lang="es-ES" sz="1600" i="1" dirty="0">
                <a:ea typeface="ＭＳ Ｐゴシック" charset="-128"/>
              </a:rPr>
              <a:t>; </a:t>
            </a:r>
            <a:r>
              <a:rPr lang="es-ES" sz="1600" i="1" dirty="0" err="1">
                <a:ea typeface="ＭＳ Ｐゴシック" charset="-128"/>
              </a:rPr>
              <a:t>consensus</a:t>
            </a:r>
            <a:r>
              <a:rPr lang="es-ES" sz="1600" i="1" dirty="0">
                <a:ea typeface="ＭＳ Ｐゴシック" charset="-128"/>
              </a:rPr>
              <a:t> </a:t>
            </a:r>
            <a:r>
              <a:rPr lang="es-ES" sz="1600" i="1" dirty="0" err="1">
                <a:ea typeface="ＭＳ Ｐゴシック" charset="-128"/>
              </a:rPr>
              <a:t>thromboprohylaxis</a:t>
            </a:r>
            <a:r>
              <a:rPr lang="es-CL" sz="1600" dirty="0"/>
              <a:t> surgery; </a:t>
            </a:r>
            <a:r>
              <a:rPr lang="es-ES" sz="1600" i="1" dirty="0" err="1">
                <a:ea typeface="ＭＳ Ｐゴシック" charset="-128"/>
              </a:rPr>
              <a:t>thromboprohylaxis</a:t>
            </a:r>
            <a:r>
              <a:rPr lang="es-CL" sz="1600" dirty="0"/>
              <a:t> surgery</a:t>
            </a:r>
          </a:p>
          <a:p>
            <a:pPr marL="1314450" lvl="2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CL" sz="1600" dirty="0"/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altLang="en-US" sz="2000" dirty="0">
                <a:ea typeface="ＭＳ Ｐゴシック" charset="-128"/>
              </a:rPr>
              <a:t>Texto de cuidado perioperatorio</a:t>
            </a:r>
          </a:p>
          <a:p>
            <a:pPr marL="1314450" lvl="2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altLang="en-US" sz="1600" dirty="0">
                <a:ea typeface="ＭＳ Ｐゴシック" charset="-128"/>
              </a:rPr>
              <a:t>Fundamentos del Cuidado Quir</a:t>
            </a:r>
            <a:r>
              <a:rPr lang="es-ES" altLang="en-US" sz="1600" dirty="0" err="1">
                <a:ea typeface="ＭＳ Ｐゴシック" charset="-128"/>
              </a:rPr>
              <a:t>úrgico</a:t>
            </a:r>
            <a:r>
              <a:rPr lang="es-ES" altLang="en-US" sz="1600" dirty="0">
                <a:ea typeface="ＭＳ Ｐゴシック" charset="-128"/>
              </a:rPr>
              <a:t>. </a:t>
            </a:r>
            <a:r>
              <a:rPr lang="es-ES" altLang="en-US" sz="1600" dirty="0" err="1">
                <a:ea typeface="ＭＳ Ｐゴシック" charset="-128"/>
              </a:rPr>
              <a:t>Mediterraneo</a:t>
            </a:r>
            <a:r>
              <a:rPr lang="es-ES" altLang="en-US" sz="1600" dirty="0">
                <a:ea typeface="ＭＳ Ｐゴシック" charset="-128"/>
              </a:rPr>
              <a:t>. 1ª ed. </a:t>
            </a:r>
            <a:endParaRPr lang="es-CL" altLang="en-US" sz="1600" dirty="0">
              <a:ea typeface="ＭＳ Ｐゴシック" charset="-128"/>
            </a:endParaRPr>
          </a:p>
        </p:txBody>
      </p:sp>
      <p:pic>
        <p:nvPicPr>
          <p:cNvPr id="22532" name="Imagen 3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8A9487-3CCE-C04A-B7A1-B3261573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1565">
        <p14:warp dir="in"/>
      </p:transition>
    </mc:Choice>
    <mc:Fallback>
      <p:transition spd="slow" advTm="51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460751" y="3501008"/>
            <a:ext cx="8229600" cy="29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dirty="0"/>
              <a:t>USA. Retrospectivo. N=170. IMC: &lt;40 y &gt;50. BYPASS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b="1" dirty="0">
                <a:solidFill>
                  <a:srgbClr val="C00000"/>
                </a:solidFill>
              </a:rPr>
              <a:t>Enoxaparina</a:t>
            </a:r>
            <a:r>
              <a:rPr lang="es-CL" sz="2200" dirty="0"/>
              <a:t> 30 – 40 – 50 – 60 mg si IMC &lt; 40 , 40-50, 50-60 y &gt;60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Resultados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Sangrado:  2,9% (IMC 40 y 60)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TVP:  0 hasta 2 años de seguimiento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Mortalidad: 0% 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ES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i="1" dirty="0"/>
              <a:t>Esquema escalonado eficaz. El sangrado no se asoció a mayor dosis.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CL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910927-242F-FA46-B7EC-5C83F90E1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2" y="644057"/>
            <a:ext cx="7055606" cy="256891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7A794B9-2E0F-AC4C-92E3-7365FCE0C62F}"/>
              </a:ext>
            </a:extLst>
          </p:cNvPr>
          <p:cNvSpPr txBox="1"/>
          <p:nvPr/>
        </p:nvSpPr>
        <p:spPr>
          <a:xfrm>
            <a:off x="6300192" y="2901520"/>
            <a:ext cx="17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i="1" dirty="0">
                <a:latin typeface="+mn-lt"/>
              </a:rPr>
              <a:t>Obes  surg 2012;22:47-51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E491514-BF99-B44F-8A13-D228BFF7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773" y="946512"/>
            <a:ext cx="1300485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Retro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C529ED-347E-B740-A5AC-E28A1FE0B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2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61393">
        <p14:warp dir="in"/>
      </p:transition>
    </mc:Choice>
    <mc:Fallback>
      <p:transition spd="slow" advTm="613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460751" y="3501008"/>
            <a:ext cx="8229600" cy="29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dirty="0"/>
              <a:t>Italia. RS y Metanalsis. 129 </a:t>
            </a:r>
            <a:r>
              <a:rPr lang="es-CL" sz="2200" dirty="0">
                <a:sym typeface="Wingdings" pitchFamily="2" charset="2"/>
              </a:rPr>
              <a:t> </a:t>
            </a:r>
            <a:r>
              <a:rPr lang="es-CL" sz="2200" dirty="0"/>
              <a:t>19 estudios. BYPASS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b="1" dirty="0">
                <a:solidFill>
                  <a:srgbClr val="C00000"/>
                </a:solidFill>
              </a:rPr>
              <a:t>HNF / HBPM / 1 </a:t>
            </a:r>
            <a:r>
              <a:rPr lang="es-ES" sz="2200" b="1" dirty="0" err="1">
                <a:solidFill>
                  <a:srgbClr val="C00000"/>
                </a:solidFill>
              </a:rPr>
              <a:t>ó</a:t>
            </a:r>
            <a:r>
              <a:rPr lang="es-ES" sz="2200" b="1" dirty="0">
                <a:solidFill>
                  <a:srgbClr val="C00000"/>
                </a:solidFill>
              </a:rPr>
              <a:t> 2 dosis diaria /CN</a:t>
            </a:r>
            <a:endParaRPr lang="es-CL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Resultados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HNF (n: 2247)                              TEP: 0,3%, Sangrado:  1,6%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HBPM (n: 1264)                           TEP:0,2%,  Sangrado:  1,2%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HBPM ajustado (N:1328)           TEP: 0,6%, Sangrado:  1,6%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ES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i="1" dirty="0"/>
              <a:t>Faltan estudios. El riesgo de ETE y hemorragia es bajo con profilaxis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CL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A794B9-2E0F-AC4C-92E3-7365FCE0C62F}"/>
              </a:ext>
            </a:extLst>
          </p:cNvPr>
          <p:cNvSpPr txBox="1"/>
          <p:nvPr/>
        </p:nvSpPr>
        <p:spPr>
          <a:xfrm>
            <a:off x="6300192" y="2901520"/>
            <a:ext cx="2419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i="1" dirty="0">
                <a:latin typeface="+mn-lt"/>
              </a:rPr>
              <a:t>Surg Obes Relat Dis 2012;8:108-115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E491514-BF99-B44F-8A13-D228BFF7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773" y="946512"/>
            <a:ext cx="1300485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META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809341-D525-7846-959B-1A0FAB7CD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6804248" cy="23735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A111CD-2942-AA4C-8EBC-51DA2D11E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525">
        <p14:warp dir="in"/>
      </p:transition>
    </mc:Choice>
    <mc:Fallback>
      <p:transition spd="slow" advTm="50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460751" y="3501008"/>
            <a:ext cx="8229600" cy="296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200" dirty="0"/>
              <a:t>USA. RS y Metanalsis. 701 </a:t>
            </a:r>
            <a:r>
              <a:rPr lang="es-CL" sz="2200" dirty="0">
                <a:sym typeface="Wingdings" pitchFamily="2" charset="2"/>
              </a:rPr>
              <a:t> </a:t>
            </a:r>
            <a:r>
              <a:rPr lang="es-CL" sz="2200" dirty="0"/>
              <a:t>6 estudios observ (n=102.767). Cirug</a:t>
            </a:r>
            <a:r>
              <a:rPr lang="es-ES" sz="2200" dirty="0" err="1"/>
              <a:t>ía</a:t>
            </a:r>
            <a:r>
              <a:rPr lang="es-ES" sz="2200" dirty="0"/>
              <a:t> </a:t>
            </a:r>
            <a:r>
              <a:rPr lang="es-ES" sz="2200" dirty="0" err="1"/>
              <a:t>bariátrica</a:t>
            </a:r>
            <a:r>
              <a:rPr lang="es-ES" sz="2200" dirty="0"/>
              <a:t> + FVC</a:t>
            </a:r>
            <a:endParaRPr lang="es-CL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b="1" dirty="0">
                <a:solidFill>
                  <a:srgbClr val="C00000"/>
                </a:solidFill>
              </a:rPr>
              <a:t>FVC (+ vs -)</a:t>
            </a:r>
            <a:endParaRPr lang="es-CL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Resultados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dirty="0"/>
              <a:t>FVC:   RR: 2,8 de TVP        RR:1 de TEP       RR: 3,2 de mortalidad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ES" sz="22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ES" sz="2200" i="1" dirty="0"/>
              <a:t>FVC es un factor de riesgo para TVP y aumenta el riesgo de mortalidad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CL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A794B9-2E0F-AC4C-92E3-7365FCE0C62F}"/>
              </a:ext>
            </a:extLst>
          </p:cNvPr>
          <p:cNvSpPr txBox="1"/>
          <p:nvPr/>
        </p:nvSpPr>
        <p:spPr>
          <a:xfrm>
            <a:off x="6300192" y="2901520"/>
            <a:ext cx="2419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i="1" dirty="0">
                <a:latin typeface="+mn-lt"/>
              </a:rPr>
              <a:t>Surg Obes Relat Dis 2014;10:725-33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E491514-BF99-B44F-8A13-D228BFF7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773" y="946512"/>
            <a:ext cx="1300485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META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00A7A4-6385-9640-B922-67ED730F55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8"/>
          <a:stretch/>
        </p:blipFill>
        <p:spPr>
          <a:xfrm>
            <a:off x="72008" y="675439"/>
            <a:ext cx="6300192" cy="250307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057AF8-1BEC-E44F-931D-6F2A66A88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3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457200" y="3068960"/>
            <a:ext cx="8229600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¿Existen contraindicaciones absolutas de cirugía </a:t>
            </a:r>
            <a:r>
              <a:rPr lang="es-ES" altLang="en-US" sz="2800" b="1" dirty="0" err="1">
                <a:solidFill>
                  <a:srgbClr val="C00000"/>
                </a:solidFill>
                <a:ea typeface="ＭＳ Ｐゴシック" charset="-128"/>
              </a:rPr>
              <a:t>bariátrica</a:t>
            </a: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s-ES" altLang="en-US" sz="2800" b="1" dirty="0" err="1">
                <a:solidFill>
                  <a:srgbClr val="C00000"/>
                </a:solidFill>
                <a:ea typeface="ＭＳ Ｐゴシック" charset="-128"/>
              </a:rPr>
              <a:t>supdeitadas</a:t>
            </a: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 al riesgo de trombosis?</a:t>
            </a:r>
          </a:p>
        </p:txBody>
      </p:sp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B4C9EF-63E3-9341-B36C-E8352C78F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1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6239">
        <p14:warp dir="in"/>
      </p:transition>
    </mc:Choice>
    <mc:Fallback>
      <p:transition spd="slow" advTm="62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CL" altLang="en-US" sz="2800" dirty="0">
              <a:ea typeface="ＭＳ Ｐゴシック" charset="-128"/>
            </a:endParaRPr>
          </a:p>
        </p:txBody>
      </p:sp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21F8D8A-DC6D-1144-8BD5-33AB8EBDA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7" y="1184439"/>
            <a:ext cx="7157585" cy="2488700"/>
          </a:xfrm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457200" y="4437112"/>
            <a:ext cx="8229600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eaLnBrk="1" hangingPunct="1">
              <a:lnSpc>
                <a:spcPct val="90000"/>
              </a:lnSpc>
              <a:buNone/>
            </a:pPr>
            <a:r>
              <a:rPr lang="es-ES" sz="2400" dirty="0"/>
              <a:t>Operar siempre y cuando:</a:t>
            </a:r>
          </a:p>
          <a:p>
            <a:pPr marL="400050" lvl="1" indent="0" eaLnBrk="1" hangingPunct="1">
              <a:lnSpc>
                <a:spcPct val="90000"/>
              </a:lnSpc>
              <a:buNone/>
            </a:pPr>
            <a:r>
              <a:rPr lang="es-ES" sz="2400" dirty="0"/>
              <a:t> “</a:t>
            </a:r>
            <a:r>
              <a:rPr lang="es-CL" sz="2400" dirty="0"/>
              <a:t>Absence of major contraindications (very high operative risk, limited life expectancy due to illness, severe cirrhosis, alcohol abuse/drugs, etc.)</a:t>
            </a:r>
            <a:r>
              <a:rPr lang="es-ES" sz="2400" dirty="0"/>
              <a:t>”</a:t>
            </a:r>
            <a:endParaRPr lang="es-CL" sz="2400" dirty="0"/>
          </a:p>
          <a:p>
            <a:pPr marL="400050" lvl="1" indent="0" algn="r" eaLnBrk="1" hangingPunct="1">
              <a:lnSpc>
                <a:spcPct val="90000"/>
              </a:lnSpc>
              <a:buNone/>
            </a:pPr>
            <a:r>
              <a:rPr lang="es-CL" sz="1200" dirty="0"/>
              <a:t>Obes Surg. 2016;26:1659-96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FA03BF-58EA-2647-B2CB-2297B87CA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3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2852">
        <p14:warp dir="in"/>
      </p:transition>
    </mc:Choice>
    <mc:Fallback>
      <p:transition spd="slow" advTm="22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¿Cuánto tiempo mantener la </a:t>
            </a:r>
            <a:r>
              <a:rPr lang="es-ES" altLang="en-US" sz="2800" b="1" dirty="0" err="1">
                <a:solidFill>
                  <a:srgbClr val="C00000"/>
                </a:solidFill>
                <a:ea typeface="ＭＳ Ｐゴシック" charset="-128"/>
              </a:rPr>
              <a:t>tromboprofilaxis</a:t>
            </a: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?</a:t>
            </a:r>
            <a:endParaRPr lang="es-CL" altLang="en-US" sz="2800" b="1" dirty="0">
              <a:solidFill>
                <a:srgbClr val="C00000"/>
              </a:solidFill>
              <a:ea typeface="ＭＳ Ｐゴシック" charset="-128"/>
            </a:endParaRPr>
          </a:p>
        </p:txBody>
      </p:sp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3829BF-F8D1-EE4F-A139-964F79E2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2088232"/>
          </a:xfrm>
        </p:spPr>
        <p:txBody>
          <a:bodyPr/>
          <a:lstStyle/>
          <a:p>
            <a:endParaRPr lang="es-CL" sz="2000" dirty="0"/>
          </a:p>
          <a:p>
            <a:r>
              <a:rPr lang="es-CL" sz="2000" dirty="0"/>
              <a:t>En pacientes de muy alto riesgo, antecedentes de cirug</a:t>
            </a:r>
            <a:r>
              <a:rPr lang="es-ES" sz="2000" dirty="0" err="1"/>
              <a:t>ía</a:t>
            </a:r>
            <a:r>
              <a:rPr lang="es-ES" sz="2000" dirty="0"/>
              <a:t> oncológica, ETE, o múltiples factores de riesgo:</a:t>
            </a:r>
          </a:p>
          <a:p>
            <a:pPr lvl="1"/>
            <a:r>
              <a:rPr lang="es-ES" sz="2000" dirty="0"/>
              <a:t>Mantener hasta 28 días posterior al alta.</a:t>
            </a:r>
          </a:p>
          <a:p>
            <a:pPr marL="457200" lvl="1" indent="0" algn="r">
              <a:buNone/>
            </a:pPr>
            <a:r>
              <a:rPr lang="es-CL" sz="1200" i="1" dirty="0"/>
              <a:t>Fundamentos del Cuidado Quir</a:t>
            </a:r>
            <a:r>
              <a:rPr lang="es-ES" sz="1200" i="1" dirty="0"/>
              <a:t>úrgico.1 ed. Mediterráneo.</a:t>
            </a:r>
            <a:endParaRPr lang="es-CL" sz="1200" i="1" dirty="0"/>
          </a:p>
          <a:p>
            <a:pPr lvl="1"/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8150A7-D9B5-F049-AB82-849279DF9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8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8934">
        <p14:warp dir="in"/>
      </p:transition>
    </mc:Choice>
    <mc:Fallback>
      <p:transition spd="slow" advTm="48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Conclusiones</a:t>
            </a:r>
            <a:endParaRPr lang="es-CL" altLang="en-US" sz="2800" b="1" dirty="0">
              <a:solidFill>
                <a:srgbClr val="C00000"/>
              </a:solidFill>
              <a:ea typeface="ＭＳ Ｐゴシック" charset="-128"/>
            </a:endParaRPr>
          </a:p>
        </p:txBody>
      </p:sp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3829BF-F8D1-EE4F-A139-964F79E2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1316"/>
            <a:ext cx="8229600" cy="5373216"/>
          </a:xfrm>
        </p:spPr>
        <p:txBody>
          <a:bodyPr>
            <a:normAutofit lnSpcReduction="10000"/>
          </a:bodyPr>
          <a:lstStyle/>
          <a:p>
            <a:endParaRPr lang="es-CL" sz="2000" dirty="0"/>
          </a:p>
          <a:p>
            <a:r>
              <a:rPr lang="es-ES" sz="2800" dirty="0"/>
              <a:t>Considerando la evidencia disponible pudiese sugerirse:</a:t>
            </a:r>
          </a:p>
          <a:p>
            <a:pPr lvl="1"/>
            <a:r>
              <a:rPr lang="es-ES" dirty="0"/>
              <a:t>Iniciar profilaxis antes de la cirugía</a:t>
            </a:r>
          </a:p>
          <a:p>
            <a:pPr lvl="1"/>
            <a:r>
              <a:rPr lang="es-ES" dirty="0"/>
              <a:t>Emplear HBPM dado seguridad farmacológica</a:t>
            </a:r>
          </a:p>
          <a:p>
            <a:pPr lvl="1"/>
            <a:r>
              <a:rPr lang="es-ES" dirty="0"/>
              <a:t>Esquemas escalonados según IMC o peso serían seguros</a:t>
            </a:r>
          </a:p>
          <a:p>
            <a:pPr lvl="1"/>
            <a:r>
              <a:rPr lang="es-ES" dirty="0"/>
              <a:t>En IMC &gt;40, </a:t>
            </a:r>
            <a:r>
              <a:rPr lang="es-ES" dirty="0" err="1"/>
              <a:t>enoxaparina</a:t>
            </a:r>
            <a:r>
              <a:rPr lang="es-ES" dirty="0"/>
              <a:t> 60mg/día sería una  dosis segura y eficaz. </a:t>
            </a:r>
          </a:p>
          <a:p>
            <a:pPr lvl="1"/>
            <a:r>
              <a:rPr lang="es-ES" dirty="0"/>
              <a:t>Mantener esquema de profilaxis al alta (período </a:t>
            </a:r>
            <a:r>
              <a:rPr lang="es-ES" dirty="0" err="1"/>
              <a:t>indetermindao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Faltan estudios </a:t>
            </a:r>
          </a:p>
          <a:p>
            <a:pPr lvl="1"/>
            <a:endParaRPr lang="es-C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BE6260-DF42-C245-A6CE-5C9B8DBFD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0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7161">
        <p14:warp dir="in"/>
      </p:transition>
    </mc:Choice>
    <mc:Fallback>
      <p:transition spd="slow" advTm="471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897D1A-9D59-0B43-BBB6-8CF4A040A0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4176" y="5565992"/>
            <a:ext cx="8229600" cy="1225550"/>
          </a:xfrm>
        </p:spPr>
        <p:txBody>
          <a:bodyPr/>
          <a:lstStyle/>
          <a:p>
            <a:pPr marL="0" indent="0" algn="just">
              <a:buNone/>
            </a:pPr>
            <a:r>
              <a:rPr lang="es-CL" sz="3000" dirty="0">
                <a:hlinkClick r:id="rId4"/>
              </a:rPr>
              <a:t>http://www.cirugiadocente.com/cirugia-bariatrica/</a:t>
            </a:r>
            <a:endParaRPr lang="es-CL" sz="3000" dirty="0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12633175-42D7-FA4B-8621-A0EAD3845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4" y="1159092"/>
            <a:ext cx="7389152" cy="41132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B94E42-C115-5346-8EF4-D3355E171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7232">
        <p14:warp dir="in"/>
      </p:transition>
    </mc:Choice>
    <mc:Fallback>
      <p:transition spd="slow" advTm="47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>
          <a:xfrm>
            <a:off x="457200" y="611854"/>
            <a:ext cx="8229600" cy="1143000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dirty="0">
                <a:solidFill>
                  <a:prstClr val="black"/>
                </a:solidFill>
                <a:ea typeface="ＭＳ Ｐゴシック" charset="-128"/>
              </a:rPr>
              <a:t>Enfermedad </a:t>
            </a:r>
            <a:r>
              <a:rPr lang="es-ES" altLang="en-US" sz="2800" dirty="0" err="1">
                <a:solidFill>
                  <a:prstClr val="black"/>
                </a:solidFill>
                <a:ea typeface="ＭＳ Ｐゴシック" charset="-128"/>
              </a:rPr>
              <a:t>Tromboembólica</a:t>
            </a:r>
            <a:r>
              <a:rPr lang="es-ES" altLang="en-US" sz="2800" dirty="0">
                <a:solidFill>
                  <a:prstClr val="black"/>
                </a:solidFill>
                <a:ea typeface="ＭＳ Ｐゴシック" charset="-128"/>
              </a:rPr>
              <a:t> </a:t>
            </a:r>
          </a:p>
        </p:txBody>
      </p:sp>
      <p:sp>
        <p:nvSpPr>
          <p:cNvPr id="24580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eaLnBrk="1" hangingPunct="1"/>
            <a:r>
              <a:rPr lang="es-CL" altLang="en-US" sz="2400" dirty="0">
                <a:ea typeface="ＭＳ Ｐゴシック" charset="-128"/>
              </a:rPr>
              <a:t>N</a:t>
            </a:r>
            <a:r>
              <a:rPr lang="es-ES" altLang="en-US" sz="2400" dirty="0" err="1">
                <a:ea typeface="ＭＳ Ｐゴシック" charset="-128"/>
              </a:rPr>
              <a:t>úmeros</a:t>
            </a:r>
            <a:r>
              <a:rPr lang="es-ES" altLang="en-US" sz="2400" dirty="0">
                <a:ea typeface="ＭＳ Ｐゴシック" charset="-128"/>
              </a:rPr>
              <a:t> generales y específicos de cirugía </a:t>
            </a:r>
            <a:r>
              <a:rPr lang="es-ES" altLang="en-US" sz="2400" dirty="0" err="1">
                <a:ea typeface="ＭＳ Ｐゴシック" charset="-128"/>
              </a:rPr>
              <a:t>bariátrica</a:t>
            </a:r>
            <a:r>
              <a:rPr lang="es-ES" altLang="en-US" sz="2400" dirty="0">
                <a:ea typeface="ＭＳ Ｐゴシック" charset="-128"/>
              </a:rPr>
              <a:t>.</a:t>
            </a:r>
          </a:p>
          <a:p>
            <a:pPr eaLnBrk="1" hangingPunct="1"/>
            <a:endParaRPr lang="es-ES" altLang="en-US" sz="2400" dirty="0">
              <a:ea typeface="ＭＳ Ｐゴシック" charset="-128"/>
            </a:endParaRPr>
          </a:p>
          <a:p>
            <a:pPr lvl="1" eaLnBrk="1" hangingPunct="1"/>
            <a:r>
              <a:rPr lang="es-ES" altLang="en-US" sz="2000" dirty="0">
                <a:ea typeface="ＭＳ Ｐゴシック" charset="-128"/>
              </a:rPr>
              <a:t>10% de las defunciones hospitalarias son 2ª a TEP</a:t>
            </a:r>
            <a:endParaRPr lang="es-ES" altLang="en-US" sz="2400" dirty="0">
              <a:ea typeface="ＭＳ Ｐゴシック" charset="-128"/>
            </a:endParaRPr>
          </a:p>
          <a:p>
            <a:pPr marL="914400" lvl="2" indent="0" algn="r" eaLnBrk="1" hangingPunct="1">
              <a:buNone/>
            </a:pPr>
            <a:r>
              <a:rPr lang="es-ES" altLang="en-US" sz="1200" i="1" dirty="0" err="1">
                <a:ea typeface="ＭＳ Ｐゴシック" charset="-128"/>
              </a:rPr>
              <a:t>Chest</a:t>
            </a:r>
            <a:r>
              <a:rPr lang="es-ES" altLang="en-US" sz="1200" i="1" dirty="0">
                <a:ea typeface="ＭＳ Ｐゴシック" charset="-128"/>
              </a:rPr>
              <a:t>. 2004;126:338S-400S</a:t>
            </a:r>
          </a:p>
          <a:p>
            <a:pPr lvl="1" eaLnBrk="1" hangingPunct="1"/>
            <a:endParaRPr lang="es-ES" altLang="en-US" sz="2400" dirty="0">
              <a:ea typeface="ＭＳ Ｐゴシック" charset="-128"/>
            </a:endParaRPr>
          </a:p>
          <a:p>
            <a:pPr lvl="1" eaLnBrk="1" hangingPunct="1"/>
            <a:r>
              <a:rPr lang="es-ES" altLang="en-US" sz="2000" dirty="0">
                <a:ea typeface="ＭＳ Ｐゴシック" charset="-128"/>
              </a:rPr>
              <a:t>50-80% de las TVP poseen TEP subclínicos</a:t>
            </a:r>
          </a:p>
          <a:p>
            <a:pPr marL="457200" lvl="1" indent="0" algn="r" eaLnBrk="1" hangingPunct="1">
              <a:buNone/>
            </a:pPr>
            <a:r>
              <a:rPr lang="es-ES" altLang="en-US" sz="1200" dirty="0" err="1">
                <a:ea typeface="ＭＳ Ｐゴシック" charset="-128"/>
              </a:rPr>
              <a:t>Curr</a:t>
            </a:r>
            <a:r>
              <a:rPr lang="es-ES" altLang="en-US" sz="1200" dirty="0">
                <a:ea typeface="ＭＳ Ｐゴシック" charset="-128"/>
              </a:rPr>
              <a:t> </a:t>
            </a:r>
            <a:r>
              <a:rPr lang="es-ES" altLang="en-US" sz="1200" dirty="0" err="1">
                <a:ea typeface="ＭＳ Ｐゴシック" charset="-128"/>
              </a:rPr>
              <a:t>Opin</a:t>
            </a:r>
            <a:r>
              <a:rPr lang="es-ES" altLang="en-US" sz="1200" dirty="0">
                <a:ea typeface="ＭＳ Ｐゴシック" charset="-128"/>
              </a:rPr>
              <a:t> </a:t>
            </a:r>
            <a:r>
              <a:rPr lang="es-ES" altLang="en-US" sz="1200" dirty="0" err="1">
                <a:ea typeface="ＭＳ Ｐゴシック" charset="-128"/>
              </a:rPr>
              <a:t>Anaesthesiol</a:t>
            </a:r>
            <a:r>
              <a:rPr lang="es-ES" altLang="en-US" sz="1200" dirty="0">
                <a:ea typeface="ＭＳ Ｐゴシック" charset="-128"/>
              </a:rPr>
              <a:t> 2006;19:52-58</a:t>
            </a:r>
          </a:p>
          <a:p>
            <a:pPr marL="457200" lvl="1" indent="0" algn="r" eaLnBrk="1" hangingPunct="1">
              <a:buNone/>
            </a:pPr>
            <a:endParaRPr lang="es-ES" altLang="en-US" sz="1200" dirty="0">
              <a:ea typeface="ＭＳ Ｐゴシック" charset="-128"/>
            </a:endParaRPr>
          </a:p>
          <a:p>
            <a:pPr marL="457200" lvl="1" indent="0" algn="r" eaLnBrk="1" hangingPunct="1">
              <a:buNone/>
            </a:pPr>
            <a:endParaRPr lang="es-ES" altLang="en-US" sz="1200" dirty="0">
              <a:ea typeface="ＭＳ Ｐゴシック" charset="-128"/>
            </a:endParaRPr>
          </a:p>
          <a:p>
            <a:pPr lvl="1" eaLnBrk="1" hangingPunct="1"/>
            <a:r>
              <a:rPr lang="es-ES" altLang="en-US" sz="2000" dirty="0">
                <a:ea typeface="ＭＳ Ｐゴシック" charset="-128"/>
              </a:rPr>
              <a:t>Riesgo de TVP en paciente hospitalizados quirúrgicos: 15-40%</a:t>
            </a:r>
          </a:p>
          <a:p>
            <a:pPr marL="457200" lvl="1" indent="0" algn="r" eaLnBrk="1" hangingPunct="1">
              <a:buNone/>
            </a:pPr>
            <a:r>
              <a:rPr lang="es-ES" altLang="en-US" sz="1200" i="1" dirty="0" err="1">
                <a:ea typeface="ＭＳ Ｐゴシック" charset="-128"/>
              </a:rPr>
              <a:t>Chest</a:t>
            </a:r>
            <a:r>
              <a:rPr lang="es-ES" altLang="en-US" sz="1200" i="1" dirty="0">
                <a:ea typeface="ＭＳ Ｐゴシック" charset="-128"/>
              </a:rPr>
              <a:t>. 2008;133:381S-453S</a:t>
            </a:r>
          </a:p>
          <a:p>
            <a:pPr marL="457200" lvl="1" indent="0" algn="r" eaLnBrk="1" hangingPunct="1">
              <a:buNone/>
            </a:pPr>
            <a:endParaRPr lang="es-ES" altLang="en-US" sz="1200" i="1" dirty="0">
              <a:ea typeface="ＭＳ Ｐゴシック" charset="-128"/>
            </a:endParaRPr>
          </a:p>
          <a:p>
            <a:pPr lvl="1" eaLnBrk="1" hangingPunct="1"/>
            <a:r>
              <a:rPr lang="es-ES" altLang="en-US" sz="2000" dirty="0">
                <a:ea typeface="ＭＳ Ｐゴシック" charset="-128"/>
              </a:rPr>
              <a:t>En pacientes post operados de cirugía </a:t>
            </a:r>
            <a:r>
              <a:rPr lang="es-ES" altLang="en-US" sz="2000" dirty="0" err="1">
                <a:ea typeface="ＭＳ Ｐゴシック" charset="-128"/>
              </a:rPr>
              <a:t>bariátrica</a:t>
            </a:r>
            <a:endParaRPr lang="es-ES" altLang="en-US" sz="2000" dirty="0">
              <a:ea typeface="ＭＳ Ｐゴシック" charset="-128"/>
            </a:endParaRPr>
          </a:p>
          <a:p>
            <a:pPr lvl="2" eaLnBrk="1" hangingPunct="1"/>
            <a:r>
              <a:rPr lang="es-ES" altLang="en-US" sz="1600" dirty="0">
                <a:ea typeface="ＭＳ Ｐゴシック" charset="-128"/>
              </a:rPr>
              <a:t>Riesgo de TVP: 0,4% - 0,8%</a:t>
            </a:r>
          </a:p>
          <a:p>
            <a:pPr lvl="2" eaLnBrk="1" hangingPunct="1"/>
            <a:r>
              <a:rPr lang="es-ES" altLang="en-US" sz="1600" dirty="0">
                <a:ea typeface="ＭＳ Ｐゴシック" charset="-128"/>
              </a:rPr>
              <a:t>Riesgo de TEP: 0,2% -1%     </a:t>
            </a:r>
          </a:p>
          <a:p>
            <a:pPr marL="914400" lvl="2" indent="0" algn="r" eaLnBrk="1" hangingPunct="1">
              <a:buNone/>
            </a:pPr>
            <a:r>
              <a:rPr lang="es-ES" altLang="en-US" sz="1200" i="1" dirty="0" err="1">
                <a:ea typeface="ＭＳ Ｐゴシック" charset="-128"/>
              </a:rPr>
              <a:t>Chest</a:t>
            </a:r>
            <a:r>
              <a:rPr lang="es-ES" altLang="en-US" sz="1200" i="1" dirty="0">
                <a:ea typeface="ＭＳ Ｐゴシック" charset="-128"/>
              </a:rPr>
              <a:t>. 2008;133:381S-453S</a:t>
            </a:r>
          </a:p>
          <a:p>
            <a:pPr lvl="1" eaLnBrk="1" hangingPunct="1"/>
            <a:endParaRPr lang="es-ES" altLang="en-US" sz="2000" dirty="0">
              <a:ea typeface="ＭＳ Ｐゴシック" charset="-128"/>
            </a:endParaRPr>
          </a:p>
          <a:p>
            <a:pPr lvl="1" eaLnBrk="1" hangingPunct="1"/>
            <a:endParaRPr lang="es-ES" altLang="en-US" sz="2000" dirty="0">
              <a:ea typeface="ＭＳ Ｐゴシック" charset="-128"/>
            </a:endParaRPr>
          </a:p>
          <a:p>
            <a:pPr marL="457200" lvl="1" indent="0" algn="r" eaLnBrk="1" hangingPunct="1">
              <a:buNone/>
            </a:pPr>
            <a:endParaRPr lang="es-CL" altLang="en-US" sz="1200" dirty="0">
              <a:ea typeface="ＭＳ Ｐゴシック" charset="-128"/>
            </a:endParaRP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>
              <a:latin typeface="Calibri" charset="0"/>
            </a:endParaRP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7DBADD-653F-B042-8C51-CCBD5F13F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5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6558">
        <p14:warp dir="in"/>
      </p:transition>
    </mc:Choice>
    <mc:Fallback>
      <p:transition spd="slow" advTm="56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>
          <a:xfrm>
            <a:off x="457200" y="611854"/>
            <a:ext cx="8229600" cy="1143000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dirty="0">
                <a:solidFill>
                  <a:prstClr val="black"/>
                </a:solidFill>
                <a:ea typeface="ＭＳ Ｐゴシック" charset="-128"/>
              </a:rPr>
              <a:t>Enfermedad </a:t>
            </a:r>
            <a:r>
              <a:rPr lang="es-ES" altLang="en-US" sz="2800" dirty="0" err="1">
                <a:solidFill>
                  <a:prstClr val="black"/>
                </a:solidFill>
                <a:ea typeface="ＭＳ Ｐゴシック" charset="-128"/>
              </a:rPr>
              <a:t>Tromboembólica</a:t>
            </a:r>
            <a:r>
              <a:rPr lang="es-ES" altLang="en-US" sz="2800" dirty="0">
                <a:solidFill>
                  <a:prstClr val="black"/>
                </a:solidFill>
                <a:ea typeface="ＭＳ Ｐゴシック" charset="-128"/>
              </a:rPr>
              <a:t> </a:t>
            </a:r>
          </a:p>
        </p:txBody>
      </p:sp>
      <p:sp>
        <p:nvSpPr>
          <p:cNvPr id="24580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3898776" cy="5069160"/>
          </a:xfrm>
        </p:spPr>
        <p:txBody>
          <a:bodyPr/>
          <a:lstStyle/>
          <a:p>
            <a:pPr marL="457200" lvl="1" indent="0" eaLnBrk="1" hangingPunct="1">
              <a:lnSpc>
                <a:spcPct val="200000"/>
              </a:lnSpc>
              <a:buNone/>
            </a:pPr>
            <a:r>
              <a:rPr lang="es-ES" altLang="en-US" sz="2000" i="1" dirty="0">
                <a:ea typeface="ＭＳ Ｐゴシック" charset="-128"/>
              </a:rPr>
              <a:t>Factores de Riesgo</a:t>
            </a:r>
          </a:p>
          <a:p>
            <a:pPr lvl="2" eaLnBrk="1" hangingPunct="1">
              <a:lnSpc>
                <a:spcPct val="200000"/>
              </a:lnSpc>
            </a:pPr>
            <a:r>
              <a:rPr lang="es-ES" altLang="en-US" sz="1600" i="1" dirty="0">
                <a:ea typeface="ＭＳ Ｐゴシック" charset="-128"/>
              </a:rPr>
              <a:t>&gt;40 años </a:t>
            </a:r>
          </a:p>
          <a:p>
            <a:pPr lvl="2" eaLnBrk="1" hangingPunct="1">
              <a:lnSpc>
                <a:spcPct val="200000"/>
              </a:lnSpc>
            </a:pPr>
            <a:r>
              <a:rPr lang="es-ES" altLang="en-US" sz="1600" i="1" dirty="0">
                <a:ea typeface="ＭＳ Ｐゴシック" charset="-128"/>
              </a:rPr>
              <a:t>tabaco</a:t>
            </a:r>
          </a:p>
          <a:p>
            <a:pPr lvl="2" eaLnBrk="1" hangingPunct="1">
              <a:lnSpc>
                <a:spcPct val="200000"/>
              </a:lnSpc>
            </a:pPr>
            <a:r>
              <a:rPr lang="es-ES" altLang="en-US" sz="1600" i="1" dirty="0">
                <a:ea typeface="ＭＳ Ｐゴシック" charset="-128"/>
              </a:rPr>
              <a:t>reposo prolongado </a:t>
            </a:r>
          </a:p>
          <a:p>
            <a:pPr lvl="2" eaLnBrk="1" hangingPunct="1">
              <a:lnSpc>
                <a:spcPct val="200000"/>
              </a:lnSpc>
            </a:pPr>
            <a:r>
              <a:rPr lang="es-ES" altLang="en-US" sz="1600" i="1" dirty="0">
                <a:ea typeface="ＭＳ Ｐゴシック" charset="-128"/>
              </a:rPr>
              <a:t>obesidad </a:t>
            </a:r>
          </a:p>
          <a:p>
            <a:pPr lvl="2" eaLnBrk="1" hangingPunct="1">
              <a:lnSpc>
                <a:spcPct val="200000"/>
              </a:lnSpc>
            </a:pPr>
            <a:r>
              <a:rPr lang="es-ES" altLang="en-US" sz="1600" i="1" dirty="0">
                <a:ea typeface="ＭＳ Ｐゴシック" charset="-128"/>
              </a:rPr>
              <a:t>insuficiencia venosa </a:t>
            </a:r>
          </a:p>
          <a:p>
            <a:pPr lvl="2" eaLnBrk="1" hangingPunct="1">
              <a:lnSpc>
                <a:spcPct val="200000"/>
              </a:lnSpc>
            </a:pPr>
            <a:r>
              <a:rPr lang="es-ES" altLang="en-US" sz="1600" i="1" dirty="0">
                <a:ea typeface="ＭＳ Ｐゴシック" charset="-128"/>
              </a:rPr>
              <a:t>ETE previa </a:t>
            </a:r>
          </a:p>
          <a:p>
            <a:pPr lvl="2" eaLnBrk="1" hangingPunct="1">
              <a:lnSpc>
                <a:spcPct val="200000"/>
              </a:lnSpc>
            </a:pPr>
            <a:r>
              <a:rPr lang="es-ES" altLang="en-US" sz="1600" i="1" dirty="0">
                <a:ea typeface="ＭＳ Ｐゴシック" charset="-128"/>
              </a:rPr>
              <a:t>cirugía mayor </a:t>
            </a:r>
          </a:p>
          <a:p>
            <a:pPr lvl="2" eaLnBrk="1" hangingPunct="1">
              <a:lnSpc>
                <a:spcPct val="200000"/>
              </a:lnSpc>
            </a:pPr>
            <a:r>
              <a:rPr lang="es-ES" altLang="en-US" sz="1600" i="1" dirty="0">
                <a:ea typeface="ＭＳ Ｐゴシック" charset="-128"/>
              </a:rPr>
              <a:t>entre otros…</a:t>
            </a:r>
          </a:p>
          <a:p>
            <a:pPr marL="457200" lvl="1" indent="0" algn="r" eaLnBrk="1" hangingPunct="1">
              <a:lnSpc>
                <a:spcPct val="200000"/>
              </a:lnSpc>
              <a:buNone/>
            </a:pPr>
            <a:endParaRPr lang="es-ES" altLang="en-US" sz="1200" i="1" dirty="0">
              <a:ea typeface="ＭＳ Ｐゴシック" charset="-128"/>
            </a:endParaRPr>
          </a:p>
          <a:p>
            <a:pPr lvl="1" eaLnBrk="1" hangingPunct="1">
              <a:lnSpc>
                <a:spcPct val="200000"/>
              </a:lnSpc>
            </a:pPr>
            <a:endParaRPr lang="es-ES" altLang="en-US" sz="2000" dirty="0">
              <a:ea typeface="ＭＳ Ｐゴシック" charset="-128"/>
            </a:endParaRPr>
          </a:p>
          <a:p>
            <a:pPr lvl="1" eaLnBrk="1" hangingPunct="1">
              <a:lnSpc>
                <a:spcPct val="200000"/>
              </a:lnSpc>
            </a:pPr>
            <a:endParaRPr lang="es-ES" altLang="en-US" sz="2000" dirty="0">
              <a:ea typeface="ＭＳ Ｐゴシック" charset="-128"/>
            </a:endParaRPr>
          </a:p>
          <a:p>
            <a:pPr marL="457200" lvl="1" indent="0" algn="r" eaLnBrk="1" hangingPunct="1">
              <a:lnSpc>
                <a:spcPct val="200000"/>
              </a:lnSpc>
              <a:buNone/>
            </a:pPr>
            <a:endParaRPr lang="es-CL" altLang="en-US" sz="1200" dirty="0">
              <a:ea typeface="ＭＳ Ｐゴシック" charset="-128"/>
            </a:endParaRP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>
              <a:latin typeface="Calibri" charset="0"/>
            </a:endParaRP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53285D-3D7C-1246-9E0F-971F769391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94796"/>
            <a:ext cx="2827040" cy="210345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7ACEF9-C9AB-B148-85DE-8474053E6A7A}"/>
              </a:ext>
            </a:extLst>
          </p:cNvPr>
          <p:cNvSpPr txBox="1"/>
          <p:nvPr/>
        </p:nvSpPr>
        <p:spPr>
          <a:xfrm>
            <a:off x="5038389" y="6309320"/>
            <a:ext cx="4105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altLang="en-US" sz="1200" i="1" dirty="0" err="1"/>
              <a:t>Chest</a:t>
            </a:r>
            <a:r>
              <a:rPr lang="es-ES" altLang="en-US" sz="1200" i="1" dirty="0"/>
              <a:t>. 2008;133:381S-453S</a:t>
            </a:r>
            <a:endParaRPr lang="es-CL" sz="1200" dirty="0"/>
          </a:p>
          <a:p>
            <a:pPr algn="r"/>
            <a:r>
              <a:rPr lang="es-CL" sz="1200" i="1" dirty="0"/>
              <a:t>Fundamentos del Cuidado Quir</a:t>
            </a:r>
            <a:r>
              <a:rPr lang="es-ES" sz="1200" i="1" dirty="0"/>
              <a:t>úrgico.1 ed. Mediterráneo.</a:t>
            </a:r>
            <a:endParaRPr lang="es-CL" sz="1200" i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77D7EA3-8AC2-4146-9D36-AE112EB6B9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33056"/>
            <a:ext cx="3837819" cy="22530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C4D258-96AE-984B-A8EB-71F06E480E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5924">
        <p14:warp dir="in"/>
      </p:transition>
    </mc:Choice>
    <mc:Fallback>
      <p:transition spd="slow" advTm="45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>
          <a:xfrm>
            <a:off x="457200" y="611854"/>
            <a:ext cx="8229600" cy="1143000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dirty="0">
                <a:solidFill>
                  <a:prstClr val="black"/>
                </a:solidFill>
                <a:ea typeface="ＭＳ Ｐゴシック" charset="-128"/>
              </a:rPr>
              <a:t>Riesgo de Enfermedad </a:t>
            </a:r>
            <a:r>
              <a:rPr lang="es-ES" altLang="en-US" sz="2800" dirty="0" err="1">
                <a:solidFill>
                  <a:prstClr val="black"/>
                </a:solidFill>
                <a:ea typeface="ＭＳ Ｐゴシック" charset="-128"/>
              </a:rPr>
              <a:t>Tromboembólica</a:t>
            </a:r>
            <a:r>
              <a:rPr lang="es-ES" altLang="en-US" sz="2800" dirty="0">
                <a:solidFill>
                  <a:prstClr val="black"/>
                </a:solidFill>
                <a:ea typeface="ＭＳ Ｐゴシック" charset="-128"/>
              </a:rPr>
              <a:t> </a:t>
            </a:r>
          </a:p>
        </p:txBody>
      </p:sp>
      <p:sp>
        <p:nvSpPr>
          <p:cNvPr id="24580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3898776" cy="5069160"/>
          </a:xfrm>
        </p:spPr>
        <p:txBody>
          <a:bodyPr/>
          <a:lstStyle/>
          <a:p>
            <a:pPr marL="457200" lvl="1" indent="0" eaLnBrk="1" hangingPunct="1">
              <a:lnSpc>
                <a:spcPct val="200000"/>
              </a:lnSpc>
              <a:buNone/>
            </a:pPr>
            <a:r>
              <a:rPr lang="es-ES" altLang="en-US" sz="2000" i="1" dirty="0">
                <a:ea typeface="ＭＳ Ｐゴシック" charset="-128"/>
              </a:rPr>
              <a:t>Estratificación</a:t>
            </a:r>
          </a:p>
          <a:p>
            <a:pPr marL="457200" lvl="1" indent="0" algn="r" eaLnBrk="1" hangingPunct="1">
              <a:lnSpc>
                <a:spcPct val="200000"/>
              </a:lnSpc>
              <a:buNone/>
            </a:pPr>
            <a:endParaRPr lang="es-ES" altLang="en-US" sz="1200" i="1" dirty="0">
              <a:ea typeface="ＭＳ Ｐゴシック" charset="-128"/>
            </a:endParaRPr>
          </a:p>
          <a:p>
            <a:pPr lvl="1" eaLnBrk="1" hangingPunct="1">
              <a:lnSpc>
                <a:spcPct val="200000"/>
              </a:lnSpc>
            </a:pPr>
            <a:endParaRPr lang="es-ES" altLang="en-US" sz="2000" dirty="0">
              <a:ea typeface="ＭＳ Ｐゴシック" charset="-128"/>
            </a:endParaRPr>
          </a:p>
          <a:p>
            <a:pPr lvl="1" eaLnBrk="1" hangingPunct="1">
              <a:lnSpc>
                <a:spcPct val="200000"/>
              </a:lnSpc>
            </a:pPr>
            <a:endParaRPr lang="es-ES" altLang="en-US" sz="2000" dirty="0">
              <a:ea typeface="ＭＳ Ｐゴシック" charset="-128"/>
            </a:endParaRPr>
          </a:p>
          <a:p>
            <a:pPr marL="457200" lvl="1" indent="0" algn="r" eaLnBrk="1" hangingPunct="1">
              <a:lnSpc>
                <a:spcPct val="200000"/>
              </a:lnSpc>
              <a:buNone/>
            </a:pPr>
            <a:endParaRPr lang="es-CL" altLang="en-US" sz="1200" dirty="0">
              <a:ea typeface="ＭＳ Ｐゴシック" charset="-128"/>
            </a:endParaRP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>
              <a:latin typeface="Calibri" charset="0"/>
            </a:endParaRP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7ACEF9-C9AB-B148-85DE-8474053E6A7A}"/>
              </a:ext>
            </a:extLst>
          </p:cNvPr>
          <p:cNvSpPr txBox="1"/>
          <p:nvPr/>
        </p:nvSpPr>
        <p:spPr>
          <a:xfrm>
            <a:off x="5038389" y="6536377"/>
            <a:ext cx="4105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1200" i="1" dirty="0"/>
              <a:t>Fundamentos del Cuidado Quir</a:t>
            </a:r>
            <a:r>
              <a:rPr lang="es-ES" sz="1200" i="1" dirty="0"/>
              <a:t>úrgico.1 ed. Mediterráneo.</a:t>
            </a:r>
            <a:endParaRPr lang="es-CL" sz="1200" i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AE0847-C70C-BD41-8DF3-ECBCA109EF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800" y="1910080"/>
            <a:ext cx="3384000" cy="46313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222E9E-CBEF-C54B-9A7F-7A3D2CC1F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4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5874">
        <p14:warp dir="in"/>
      </p:transition>
    </mc:Choice>
    <mc:Fallback>
      <p:transition spd="slow" advTm="15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CL" altLang="en-US" sz="2800" dirty="0">
                <a:solidFill>
                  <a:prstClr val="black"/>
                </a:solidFill>
                <a:ea typeface="ＭＳ Ｐゴシック" charset="-128"/>
              </a:rPr>
              <a:t>¿</a:t>
            </a:r>
            <a:r>
              <a:rPr lang="es-ES" altLang="en-US" sz="2800" dirty="0">
                <a:solidFill>
                  <a:prstClr val="black"/>
                </a:solidFill>
                <a:ea typeface="ＭＳ Ｐゴシック" charset="-128"/>
              </a:rPr>
              <a:t>Por qué el paciente </a:t>
            </a:r>
            <a:r>
              <a:rPr lang="es-ES" altLang="en-US" sz="2800" dirty="0" err="1">
                <a:solidFill>
                  <a:prstClr val="black"/>
                </a:solidFill>
                <a:ea typeface="ＭＳ Ｐゴシック" charset="-128"/>
              </a:rPr>
              <a:t>bariátrico</a:t>
            </a:r>
            <a:r>
              <a:rPr lang="es-ES" altLang="en-US" sz="2800" dirty="0">
                <a:solidFill>
                  <a:prstClr val="black"/>
                </a:solidFill>
                <a:ea typeface="ＭＳ Ｐゴシック" charset="-128"/>
              </a:rPr>
              <a:t> es de riesgo?</a:t>
            </a:r>
          </a:p>
        </p:txBody>
      </p:sp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323528" y="179587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es-CL" sz="2400" dirty="0"/>
              <a:t>Obesidad</a:t>
            </a:r>
          </a:p>
          <a:p>
            <a:pPr marL="514350" indent="-51435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es-CL" sz="2400" dirty="0"/>
              <a:t>Sedentarismo</a:t>
            </a:r>
          </a:p>
          <a:p>
            <a:pPr marL="514350" indent="-51435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es-CL" sz="2400" dirty="0"/>
              <a:t>Estado proinflamatorio</a:t>
            </a:r>
          </a:p>
          <a:p>
            <a:pPr marL="514350" indent="-514350" eaLnBrk="1" hangingPunct="1">
              <a:lnSpc>
                <a:spcPct val="200000"/>
              </a:lnSpc>
              <a:buFont typeface="+mj-lt"/>
              <a:buAutoNum type="arabicPeriod"/>
            </a:pPr>
            <a:r>
              <a:rPr lang="es-CL" sz="2400" dirty="0"/>
              <a:t>Comorbilidades asociadas </a:t>
            </a:r>
          </a:p>
          <a:p>
            <a:pPr marL="914400" lvl="1" indent="-514350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L" sz="2400" dirty="0"/>
              <a:t>Insuficiencia venosa cr</a:t>
            </a:r>
            <a:r>
              <a:rPr lang="es-ES" sz="2400" dirty="0" err="1"/>
              <a:t>ónica</a:t>
            </a:r>
            <a:r>
              <a:rPr lang="es-ES" sz="2400" dirty="0"/>
              <a:t> &gt; 80%</a:t>
            </a:r>
          </a:p>
          <a:p>
            <a:pPr marL="400050" lvl="1" indent="0" algn="r" eaLnBrk="1" hangingPunct="1">
              <a:lnSpc>
                <a:spcPct val="90000"/>
              </a:lnSpc>
              <a:buNone/>
            </a:pPr>
            <a:r>
              <a:rPr lang="es-CL" sz="1600" i="1" dirty="0"/>
              <a:t>Arq Gastroenterol 2013;50:191-195</a:t>
            </a:r>
          </a:p>
          <a:p>
            <a:pPr marL="914400" lvl="1" indent="-51435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CL" sz="1600" dirty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es-CL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ED734D-1705-8746-B8C8-561BE1143E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28699">
        <p14:warp dir="in"/>
      </p:transition>
    </mc:Choice>
    <mc:Fallback>
      <p:transition spd="slow" advTm="28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>
          <a:xfrm>
            <a:off x="457200" y="611854"/>
            <a:ext cx="8229600" cy="1143000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dirty="0">
                <a:solidFill>
                  <a:prstClr val="black"/>
                </a:solidFill>
                <a:ea typeface="ＭＳ Ｐゴシック" charset="-128"/>
              </a:rPr>
              <a:t>Insuficiencia Venosa Crónica en Obesidad</a:t>
            </a:r>
          </a:p>
        </p:txBody>
      </p:sp>
      <p:sp>
        <p:nvSpPr>
          <p:cNvPr id="24580" name="2 Marcador de contenido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3312368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es-ES" altLang="en-US" sz="2000" dirty="0">
              <a:ea typeface="ＭＳ Ｐゴシック" charset="-128"/>
            </a:endParaRPr>
          </a:p>
          <a:p>
            <a:pPr marL="457200" lvl="1" indent="0" algn="r" eaLnBrk="1" hangingPunct="1">
              <a:buNone/>
            </a:pPr>
            <a:endParaRPr lang="es-CL" altLang="en-US" sz="1200" dirty="0">
              <a:ea typeface="ＭＳ Ｐゴシック" charset="-128"/>
            </a:endParaRP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>
              <a:latin typeface="Calibri" charset="0"/>
            </a:endParaRP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DA0C38F-5189-894D-9B89-DB436494A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524"/>
            <a:ext cx="9144000" cy="36004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85"/>
          <a:stretch/>
        </p:blipFill>
        <p:spPr>
          <a:xfrm>
            <a:off x="3472557" y="1556792"/>
            <a:ext cx="2198886" cy="51031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97A2DF-EFFB-7E4F-BEFF-F949C8EA7D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23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9919">
        <p14:warp dir="in"/>
      </p:transition>
    </mc:Choice>
    <mc:Fallback>
      <p:transition spd="slow" advTm="59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n 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21F8D8A-DC6D-1144-8BD5-33AB8EBDA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4" y="628565"/>
            <a:ext cx="7768750" cy="2272676"/>
          </a:xfrm>
        </p:spPr>
      </p:pic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C23B98F7-3AC5-EE4E-854D-F81428BC2F80}"/>
              </a:ext>
            </a:extLst>
          </p:cNvPr>
          <p:cNvSpPr txBox="1">
            <a:spLocks/>
          </p:cNvSpPr>
          <p:nvPr/>
        </p:nvSpPr>
        <p:spPr bwMode="auto">
          <a:xfrm>
            <a:off x="539552" y="3068960"/>
            <a:ext cx="8229600" cy="409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800" dirty="0"/>
              <a:t>BMI &gt;40 kg/m2 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800" dirty="0"/>
              <a:t>BMI &gt;35 kg/m2 in the presence of specific comorbidities: 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Hypertension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Ischemic heart diseases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Type 2 diabetes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Obstructive sleep apnea syndrome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Obesity syndrome/hypoventilation (Picwickian syndrome)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Non-alcoholic fatty liver disease and steatohepatitis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Dyslipidemia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Gastroesophageal reflux diseases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Asthma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b="1" dirty="0">
                <a:solidFill>
                  <a:srgbClr val="FF0000"/>
                </a:solidFill>
              </a:rPr>
              <a:t>Venous stasis diseases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Severe urinary incontinence</a:t>
            </a:r>
            <a:endParaRPr lang="es-CL" sz="2400" dirty="0">
              <a:ea typeface="ＭＳ Ｐゴシック" charset="-128"/>
            </a:endParaRP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Disabling arthropathy</a:t>
            </a:r>
          </a:p>
          <a:p>
            <a:pPr marL="914400" lvl="1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s-CL" sz="2400" dirty="0"/>
              <a:t>Severely reduced quality of life </a:t>
            </a:r>
          </a:p>
          <a:p>
            <a:pPr marL="400050" lvl="1" indent="0" algn="r" eaLnBrk="1" hangingPunct="1">
              <a:lnSpc>
                <a:spcPct val="90000"/>
              </a:lnSpc>
              <a:buNone/>
            </a:pPr>
            <a:r>
              <a:rPr lang="es-CL" sz="1500" dirty="0"/>
              <a:t>Obes Surg. 2016;26:1659-96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38C765-4407-1D47-AE60-493AB22E2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6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9473">
        <p14:warp dir="in"/>
      </p:transition>
    </mc:Choice>
    <mc:Fallback>
      <p:transition spd="slow" advTm="19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>
          <a:xfrm>
            <a:off x="457200" y="2720181"/>
            <a:ext cx="8229600" cy="1143000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s-ES" altLang="en-US" sz="2800" b="1" dirty="0">
                <a:solidFill>
                  <a:srgbClr val="C00000"/>
                </a:solidFill>
                <a:ea typeface="ＭＳ Ｐゴシック" charset="-128"/>
              </a:rPr>
              <a:t>Consensos Internacionales para manejo de ETE</a:t>
            </a: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>
              <a:latin typeface="Calibri" charset="0"/>
            </a:endParaRP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3F240F-A711-1B4A-A475-8567B56C0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1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2782">
        <p14:warp dir="in"/>
      </p:transition>
    </mc:Choice>
    <mc:Fallback>
      <p:transition spd="slow" advTm="12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6666</TotalTime>
  <Words>1677</Words>
  <Application>Microsoft Macintosh PowerPoint</Application>
  <PresentationFormat>Presentación en pantalla (4:3)</PresentationFormat>
  <Paragraphs>278</Paragraphs>
  <Slides>27</Slides>
  <Notes>22</Notes>
  <HiddenSlides>0</HiddenSlides>
  <MMClips>27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Calibri</vt:lpstr>
      <vt:lpstr>Times</vt:lpstr>
      <vt:lpstr>Wingdings</vt:lpstr>
      <vt:lpstr>Tema de Office</vt:lpstr>
      <vt:lpstr>1_Tema de Office</vt:lpstr>
      <vt:lpstr>Enfermedad tromboembólica de extremidades inferiores en pacientes quirúrgicos bariátricos</vt:lpstr>
      <vt:lpstr>ETE en cirugía bariátrica</vt:lpstr>
      <vt:lpstr>Enfermedad Tromboembólica </vt:lpstr>
      <vt:lpstr>Enfermedad Tromboembólica </vt:lpstr>
      <vt:lpstr>Riesgo de Enfermedad Tromboembólica </vt:lpstr>
      <vt:lpstr>¿Por qué el paciente bariátrico es de riesgo?</vt:lpstr>
      <vt:lpstr>Insuficiencia Venosa Crónica en Obesidad</vt:lpstr>
      <vt:lpstr>Presentación de PowerPoint</vt:lpstr>
      <vt:lpstr>Consensos Internacionales para manejo de ETE</vt:lpstr>
      <vt:lpstr>Consensos Internacionales</vt:lpstr>
      <vt:lpstr>Consensos Internacionales</vt:lpstr>
      <vt:lpstr>Consensos Internacionales</vt:lpstr>
      <vt:lpstr>Dificultades farmacológicas en el paciente obeso</vt:lpstr>
      <vt:lpstr>Evidencia científica respecto a tromboproxilaxis en cirugía bariátrica. </vt:lpstr>
      <vt:lpstr>ECR</vt:lpstr>
      <vt:lpstr>ECR</vt:lpstr>
      <vt:lpstr>ECR</vt:lpstr>
      <vt:lpstr>Prosp</vt:lpstr>
      <vt:lpstr>Pros</vt:lpstr>
      <vt:lpstr>Retro</vt:lpstr>
      <vt:lpstr>META</vt:lpstr>
      <vt:lpstr>META</vt:lpstr>
      <vt:lpstr>¿Existen contraindicaciones absolutas de cirugía bariátrica supdeitadas al riesgo de trombosis?</vt:lpstr>
      <vt:lpstr>Presentación de PowerPoint</vt:lpstr>
      <vt:lpstr>¿Cuánto tiempo mantener la tromboprofilaxis?</vt:lpstr>
      <vt:lpstr>Conclusiones</vt:lpstr>
      <vt:lpstr>Presentación de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ESTARMEDICO</dc:creator>
  <cp:lastModifiedBy>Manuel Figueroa</cp:lastModifiedBy>
  <cp:revision>133</cp:revision>
  <dcterms:created xsi:type="dcterms:W3CDTF">2016-07-20T21:27:00Z</dcterms:created>
  <dcterms:modified xsi:type="dcterms:W3CDTF">2018-06-26T15:05:46Z</dcterms:modified>
</cp:coreProperties>
</file>